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7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4709159" y="5608320"/>
            <a:ext cx="8869680" cy="1149350"/>
          </a:xfrm>
          <a:custGeom>
            <a:avLst/>
            <a:gdLst/>
            <a:ahLst/>
            <a:cxnLst/>
            <a:rect l="l" t="t" r="r" b="b"/>
            <a:pathLst>
              <a:path w="8869680" h="1149350">
                <a:moveTo>
                  <a:pt x="8770239" y="0"/>
                </a:moveTo>
                <a:lnTo>
                  <a:pt x="99440" y="0"/>
                </a:lnTo>
                <a:lnTo>
                  <a:pt x="79928" y="1918"/>
                </a:lnTo>
                <a:lnTo>
                  <a:pt x="44237" y="16662"/>
                </a:lnTo>
                <a:lnTo>
                  <a:pt x="16716" y="44237"/>
                </a:lnTo>
                <a:lnTo>
                  <a:pt x="1936" y="79928"/>
                </a:lnTo>
                <a:lnTo>
                  <a:pt x="0" y="99440"/>
                </a:lnTo>
                <a:lnTo>
                  <a:pt x="0" y="1049654"/>
                </a:lnTo>
                <a:lnTo>
                  <a:pt x="7588" y="1087739"/>
                </a:lnTo>
                <a:lnTo>
                  <a:pt x="29082" y="1120013"/>
                </a:lnTo>
                <a:lnTo>
                  <a:pt x="61356" y="1141555"/>
                </a:lnTo>
                <a:lnTo>
                  <a:pt x="99440" y="1149095"/>
                </a:lnTo>
                <a:lnTo>
                  <a:pt x="8770239" y="1149095"/>
                </a:lnTo>
                <a:lnTo>
                  <a:pt x="8808922" y="1141291"/>
                </a:lnTo>
                <a:lnTo>
                  <a:pt x="8840533" y="1119997"/>
                </a:lnTo>
                <a:lnTo>
                  <a:pt x="8861857" y="1088391"/>
                </a:lnTo>
                <a:lnTo>
                  <a:pt x="8869680" y="1049654"/>
                </a:lnTo>
                <a:lnTo>
                  <a:pt x="8869680" y="99440"/>
                </a:lnTo>
                <a:lnTo>
                  <a:pt x="8862091" y="61356"/>
                </a:lnTo>
                <a:lnTo>
                  <a:pt x="8840597" y="29082"/>
                </a:lnTo>
                <a:lnTo>
                  <a:pt x="8808323" y="7540"/>
                </a:lnTo>
                <a:lnTo>
                  <a:pt x="8770239" y="0"/>
                </a:lnTo>
                <a:close/>
              </a:path>
            </a:pathLst>
          </a:custGeom>
          <a:solidFill>
            <a:srgbClr val="FFD21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4672" y="737616"/>
            <a:ext cx="621791" cy="65532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818379" y="3355594"/>
            <a:ext cx="8738869" cy="18884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50" b="1" i="0">
                <a:solidFill>
                  <a:srgbClr val="17694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5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1" i="0">
                <a:solidFill>
                  <a:srgbClr val="17694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35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1" i="0">
                <a:solidFill>
                  <a:srgbClr val="17694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1" i="0">
                <a:solidFill>
                  <a:srgbClr val="17694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1769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7378" y="40335"/>
            <a:ext cx="17973243" cy="1405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50" b="1" i="0">
                <a:solidFill>
                  <a:srgbClr val="17694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58715" y="2084705"/>
            <a:ext cx="9467850" cy="20853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5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2200" spc="-650" dirty="0">
                <a:solidFill>
                  <a:srgbClr val="FFFFFF"/>
                </a:solidFill>
              </a:rPr>
              <a:t>NU</a:t>
            </a:r>
            <a:r>
              <a:rPr sz="12200" spc="-660" dirty="0">
                <a:solidFill>
                  <a:srgbClr val="FFFFFF"/>
                </a:solidFill>
              </a:rPr>
              <a:t>T</a:t>
            </a:r>
            <a:r>
              <a:rPr sz="12200" spc="-650" dirty="0">
                <a:solidFill>
                  <a:srgbClr val="FFFFFF"/>
                </a:solidFill>
              </a:rPr>
              <a:t>R</a:t>
            </a:r>
            <a:r>
              <a:rPr sz="12200" spc="-670" dirty="0">
                <a:solidFill>
                  <a:srgbClr val="FFFFFF"/>
                </a:solidFill>
              </a:rPr>
              <a:t>E</a:t>
            </a:r>
            <a:r>
              <a:rPr sz="12200" spc="-880" dirty="0">
                <a:solidFill>
                  <a:srgbClr val="FFFFFF"/>
                </a:solidFill>
              </a:rPr>
              <a:t>T</a:t>
            </a:r>
            <a:r>
              <a:rPr sz="12200" spc="-685" dirty="0">
                <a:solidFill>
                  <a:srgbClr val="FFFFFF"/>
                </a:solidFill>
              </a:rPr>
              <a:t>O</a:t>
            </a:r>
            <a:r>
              <a:rPr sz="12200" spc="-670" dirty="0">
                <a:solidFill>
                  <a:srgbClr val="FFFFFF"/>
                </a:solidFill>
              </a:rPr>
              <a:t>.A</a:t>
            </a:r>
            <a:r>
              <a:rPr sz="12200" spc="-10" dirty="0">
                <a:solidFill>
                  <a:srgbClr val="FFFFFF"/>
                </a:solidFill>
              </a:rPr>
              <a:t>I</a:t>
            </a:r>
            <a:endParaRPr sz="12200"/>
          </a:p>
        </p:txBody>
      </p:sp>
      <p:sp>
        <p:nvSpPr>
          <p:cNvPr id="3" name="object 3"/>
          <p:cNvSpPr txBox="1"/>
          <p:nvPr/>
        </p:nvSpPr>
        <p:spPr>
          <a:xfrm>
            <a:off x="5088128" y="5866891"/>
            <a:ext cx="7927340" cy="5632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2803525" algn="l"/>
              </a:tabLst>
            </a:pP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S</a:t>
            </a:r>
            <a:r>
              <a:rPr sz="3500" b="1" spc="44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M</a:t>
            </a:r>
            <a:r>
              <a:rPr sz="3500" b="1" spc="43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A</a:t>
            </a:r>
            <a:r>
              <a:rPr sz="3500" b="1" spc="39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R</a:t>
            </a:r>
            <a:r>
              <a:rPr sz="3500" b="1" spc="434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spc="-50" dirty="0">
                <a:solidFill>
                  <a:srgbClr val="176942"/>
                </a:solidFill>
                <a:latin typeface="Arial"/>
                <a:cs typeface="Arial"/>
              </a:rPr>
              <a:t>T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	N</a:t>
            </a:r>
            <a:r>
              <a:rPr sz="3500" b="1" spc="434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U</a:t>
            </a:r>
            <a:r>
              <a:rPr sz="3500" b="1" spc="434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T</a:t>
            </a:r>
            <a:r>
              <a:rPr sz="3500" b="1" spc="44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R</a:t>
            </a:r>
            <a:r>
              <a:rPr sz="3500" b="1" spc="434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I</a:t>
            </a:r>
            <a:r>
              <a:rPr sz="3500" b="1" spc="44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T</a:t>
            </a:r>
            <a:r>
              <a:rPr sz="3500" b="1" spc="44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I</a:t>
            </a:r>
            <a:r>
              <a:rPr sz="3500" b="1" spc="44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O</a:t>
            </a:r>
            <a:r>
              <a:rPr sz="3500" b="1" spc="434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N</a:t>
            </a:r>
            <a:r>
              <a:rPr sz="3500" b="1" spc="434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I</a:t>
            </a:r>
            <a:r>
              <a:rPr sz="3500" b="1" spc="44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dirty="0">
                <a:solidFill>
                  <a:srgbClr val="176942"/>
                </a:solidFill>
                <a:latin typeface="Arial"/>
                <a:cs typeface="Arial"/>
              </a:rPr>
              <a:t>S</a:t>
            </a:r>
            <a:r>
              <a:rPr sz="3500" b="1" spc="44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3500" b="1" spc="-50" dirty="0">
                <a:solidFill>
                  <a:srgbClr val="176942"/>
                </a:solidFill>
                <a:latin typeface="Arial"/>
                <a:cs typeface="Arial"/>
              </a:rPr>
              <a:t>T</a:t>
            </a:r>
            <a:endParaRPr sz="3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1231880" cy="9448800"/>
            </a:xfrm>
            <a:custGeom>
              <a:avLst/>
              <a:gdLst/>
              <a:ahLst/>
              <a:cxnLst/>
              <a:rect l="l" t="t" r="r" b="b"/>
              <a:pathLst>
                <a:path w="11231880" h="9448800">
                  <a:moveTo>
                    <a:pt x="0" y="9448800"/>
                  </a:moveTo>
                  <a:lnTo>
                    <a:pt x="11231880" y="9448800"/>
                  </a:lnTo>
                  <a:lnTo>
                    <a:pt x="11231880" y="0"/>
                  </a:lnTo>
                  <a:lnTo>
                    <a:pt x="0" y="0"/>
                  </a:lnTo>
                  <a:lnTo>
                    <a:pt x="0" y="9448800"/>
                  </a:lnTo>
                  <a:close/>
                </a:path>
              </a:pathLst>
            </a:custGeom>
            <a:solidFill>
              <a:srgbClr val="F6FF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231880" y="0"/>
              <a:ext cx="5648325" cy="10287000"/>
            </a:xfrm>
            <a:custGeom>
              <a:avLst/>
              <a:gdLst/>
              <a:ahLst/>
              <a:cxnLst/>
              <a:rect l="l" t="t" r="r" b="b"/>
              <a:pathLst>
                <a:path w="5648325" h="10287000">
                  <a:moveTo>
                    <a:pt x="0" y="10287000"/>
                  </a:moveTo>
                  <a:lnTo>
                    <a:pt x="5647943" y="10287000"/>
                  </a:lnTo>
                  <a:lnTo>
                    <a:pt x="5647943" y="0"/>
                  </a:lnTo>
                  <a:lnTo>
                    <a:pt x="0" y="0"/>
                  </a:lnTo>
                  <a:lnTo>
                    <a:pt x="0" y="10287000"/>
                  </a:lnTo>
                  <a:close/>
                </a:path>
              </a:pathLst>
            </a:custGeom>
            <a:solidFill>
              <a:srgbClr val="C5E09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9448799"/>
              <a:ext cx="11231880" cy="838200"/>
            </a:xfrm>
            <a:custGeom>
              <a:avLst/>
              <a:gdLst/>
              <a:ahLst/>
              <a:cxnLst/>
              <a:rect l="l" t="t" r="r" b="b"/>
              <a:pathLst>
                <a:path w="11231880" h="838200">
                  <a:moveTo>
                    <a:pt x="11231880" y="0"/>
                  </a:moveTo>
                  <a:lnTo>
                    <a:pt x="0" y="0"/>
                  </a:lnTo>
                  <a:lnTo>
                    <a:pt x="0" y="838200"/>
                  </a:lnTo>
                  <a:lnTo>
                    <a:pt x="11231880" y="838200"/>
                  </a:lnTo>
                  <a:lnTo>
                    <a:pt x="11231880" y="0"/>
                  </a:lnTo>
                  <a:close/>
                </a:path>
              </a:pathLst>
            </a:custGeom>
            <a:solidFill>
              <a:srgbClr val="1769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375135" y="1243583"/>
              <a:ext cx="6544056" cy="7799832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375135" y="1243583"/>
              <a:ext cx="6544309" cy="7800340"/>
            </a:xfrm>
            <a:custGeom>
              <a:avLst/>
              <a:gdLst/>
              <a:ahLst/>
              <a:cxnLst/>
              <a:rect l="l" t="t" r="r" b="b"/>
              <a:pathLst>
                <a:path w="6544309" h="7800340">
                  <a:moveTo>
                    <a:pt x="282829" y="0"/>
                  </a:moveTo>
                  <a:lnTo>
                    <a:pt x="6261227" y="0"/>
                  </a:lnTo>
                  <a:lnTo>
                    <a:pt x="6316680" y="5490"/>
                  </a:lnTo>
                  <a:lnTo>
                    <a:pt x="6369478" y="21542"/>
                  </a:lnTo>
                  <a:lnTo>
                    <a:pt x="6418157" y="47523"/>
                  </a:lnTo>
                  <a:lnTo>
                    <a:pt x="6461252" y="82804"/>
                  </a:lnTo>
                  <a:lnTo>
                    <a:pt x="6496532" y="125898"/>
                  </a:lnTo>
                  <a:lnTo>
                    <a:pt x="6522513" y="174577"/>
                  </a:lnTo>
                  <a:lnTo>
                    <a:pt x="6538565" y="227375"/>
                  </a:lnTo>
                  <a:lnTo>
                    <a:pt x="6544056" y="282829"/>
                  </a:lnTo>
                  <a:lnTo>
                    <a:pt x="6544056" y="7517003"/>
                  </a:lnTo>
                  <a:lnTo>
                    <a:pt x="6538565" y="7572456"/>
                  </a:lnTo>
                  <a:lnTo>
                    <a:pt x="6522513" y="7625254"/>
                  </a:lnTo>
                  <a:lnTo>
                    <a:pt x="6496532" y="7673933"/>
                  </a:lnTo>
                  <a:lnTo>
                    <a:pt x="6461252" y="7717028"/>
                  </a:lnTo>
                  <a:lnTo>
                    <a:pt x="6418157" y="7752308"/>
                  </a:lnTo>
                  <a:lnTo>
                    <a:pt x="6369478" y="7778289"/>
                  </a:lnTo>
                  <a:lnTo>
                    <a:pt x="6316680" y="7794341"/>
                  </a:lnTo>
                  <a:lnTo>
                    <a:pt x="6261227" y="7799832"/>
                  </a:lnTo>
                  <a:lnTo>
                    <a:pt x="282829" y="7799832"/>
                  </a:lnTo>
                  <a:lnTo>
                    <a:pt x="227375" y="7794341"/>
                  </a:lnTo>
                  <a:lnTo>
                    <a:pt x="174577" y="7778289"/>
                  </a:lnTo>
                  <a:lnTo>
                    <a:pt x="125898" y="7752308"/>
                  </a:lnTo>
                  <a:lnTo>
                    <a:pt x="82804" y="7717028"/>
                  </a:lnTo>
                  <a:lnTo>
                    <a:pt x="47523" y="7673933"/>
                  </a:lnTo>
                  <a:lnTo>
                    <a:pt x="21542" y="7625254"/>
                  </a:lnTo>
                  <a:lnTo>
                    <a:pt x="5490" y="7572456"/>
                  </a:lnTo>
                  <a:lnTo>
                    <a:pt x="0" y="7517003"/>
                  </a:lnTo>
                  <a:lnTo>
                    <a:pt x="0" y="282829"/>
                  </a:lnTo>
                  <a:lnTo>
                    <a:pt x="5490" y="227375"/>
                  </a:lnTo>
                  <a:lnTo>
                    <a:pt x="21542" y="174577"/>
                  </a:lnTo>
                  <a:lnTo>
                    <a:pt x="47523" y="125898"/>
                  </a:lnTo>
                  <a:lnTo>
                    <a:pt x="82804" y="82804"/>
                  </a:lnTo>
                  <a:lnTo>
                    <a:pt x="125898" y="47523"/>
                  </a:lnTo>
                  <a:lnTo>
                    <a:pt x="174577" y="21542"/>
                  </a:lnTo>
                  <a:lnTo>
                    <a:pt x="227375" y="5490"/>
                  </a:lnTo>
                  <a:lnTo>
                    <a:pt x="282829" y="0"/>
                  </a:lnTo>
                  <a:close/>
                </a:path>
              </a:pathLst>
            </a:custGeom>
            <a:ln w="219456">
              <a:solidFill>
                <a:srgbClr val="3182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879823" y="0"/>
              <a:ext cx="1408430" cy="10287000"/>
            </a:xfrm>
            <a:custGeom>
              <a:avLst/>
              <a:gdLst/>
              <a:ahLst/>
              <a:cxnLst/>
              <a:rect l="l" t="t" r="r" b="b"/>
              <a:pathLst>
                <a:path w="1408430" h="10287000">
                  <a:moveTo>
                    <a:pt x="0" y="0"/>
                  </a:moveTo>
                  <a:lnTo>
                    <a:pt x="0" y="10287000"/>
                  </a:lnTo>
                  <a:lnTo>
                    <a:pt x="1408176" y="10287000"/>
                  </a:lnTo>
                  <a:lnTo>
                    <a:pt x="14081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69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55" dirty="0"/>
              <a:t>FUTURE</a:t>
            </a:r>
            <a:r>
              <a:rPr spc="-1015" dirty="0"/>
              <a:t> </a:t>
            </a:r>
            <a:r>
              <a:rPr spc="-450" dirty="0"/>
              <a:t>SCOPE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-12700" y="1494865"/>
            <a:ext cx="11217910" cy="71513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0225" indent="-258445">
              <a:lnSpc>
                <a:spcPts val="2845"/>
              </a:lnSpc>
              <a:spcBef>
                <a:spcPts val="100"/>
              </a:spcBef>
              <a:buFont typeface="Microsoft Sans Serif"/>
              <a:buChar char="•"/>
              <a:tabLst>
                <a:tab pos="530225" algn="l"/>
              </a:tabLst>
            </a:pPr>
            <a:r>
              <a:rPr sz="2400" b="1" dirty="0">
                <a:solidFill>
                  <a:srgbClr val="176942"/>
                </a:solidFill>
                <a:latin typeface="Arial"/>
                <a:cs typeface="Arial"/>
              </a:rPr>
              <a:t>Advanced</a:t>
            </a:r>
            <a:r>
              <a:rPr sz="2400" b="1" spc="23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176942"/>
                </a:solidFill>
                <a:latin typeface="Arial"/>
                <a:cs typeface="Arial"/>
              </a:rPr>
              <a:t>AI</a:t>
            </a:r>
            <a:r>
              <a:rPr sz="2400" b="1" spc="37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176942"/>
                </a:solidFill>
                <a:latin typeface="Arial"/>
                <a:cs typeface="Arial"/>
              </a:rPr>
              <a:t>Models</a:t>
            </a:r>
            <a:r>
              <a:rPr sz="2400" b="1" spc="22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176942"/>
                </a:solidFill>
                <a:latin typeface="Arial"/>
                <a:cs typeface="Arial"/>
              </a:rPr>
              <a:t>for</a:t>
            </a:r>
            <a:r>
              <a:rPr sz="2400" b="1" spc="31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176942"/>
                </a:solidFill>
                <a:latin typeface="Arial"/>
                <a:cs typeface="Arial"/>
              </a:rPr>
              <a:t>Food</a:t>
            </a:r>
            <a:r>
              <a:rPr sz="2400" b="1" spc="24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spc="40" dirty="0">
                <a:solidFill>
                  <a:srgbClr val="176942"/>
                </a:solidFill>
                <a:latin typeface="Arial"/>
                <a:cs typeface="Arial"/>
              </a:rPr>
              <a:t>Recognition</a:t>
            </a:r>
            <a:endParaRPr sz="2400">
              <a:latin typeface="Arial"/>
              <a:cs typeface="Arial"/>
            </a:endParaRPr>
          </a:p>
          <a:p>
            <a:pPr marL="12700" marR="363220">
              <a:lnSpc>
                <a:spcPct val="97300"/>
              </a:lnSpc>
              <a:spcBef>
                <a:spcPts val="45"/>
              </a:spcBef>
            </a:pP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Future</a:t>
            </a:r>
            <a:r>
              <a:rPr sz="240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versions</a:t>
            </a:r>
            <a:r>
              <a:rPr sz="2400" spc="26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could</a:t>
            </a:r>
            <a:r>
              <a:rPr sz="2400" spc="2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integrate</a:t>
            </a:r>
            <a:r>
              <a:rPr sz="2400" spc="2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deep</a:t>
            </a:r>
            <a:r>
              <a:rPr sz="240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learning</a:t>
            </a:r>
            <a:r>
              <a:rPr sz="240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models</a:t>
            </a:r>
            <a:r>
              <a:rPr sz="2400" spc="2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like</a:t>
            </a:r>
            <a:r>
              <a:rPr sz="2400" spc="3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CNNs</a:t>
            </a:r>
            <a:r>
              <a:rPr sz="2400" spc="3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or</a:t>
            </a:r>
            <a:r>
              <a:rPr sz="2400" spc="3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transfer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learning</a:t>
            </a:r>
            <a:r>
              <a:rPr sz="2400" spc="17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approaches</a:t>
            </a:r>
            <a:r>
              <a:rPr sz="2400" spc="1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(ResNet,</a:t>
            </a:r>
            <a:r>
              <a:rPr sz="2400" spc="1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VGG)</a:t>
            </a:r>
            <a:r>
              <a:rPr sz="2400" spc="1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40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improve</a:t>
            </a:r>
            <a:r>
              <a:rPr sz="24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recognition</a:t>
            </a:r>
            <a:r>
              <a:rPr sz="2400" spc="1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accuracy.</a:t>
            </a:r>
            <a:r>
              <a:rPr sz="2400" spc="1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176942"/>
                </a:solidFill>
                <a:latin typeface="Microsoft Sans Serif"/>
                <a:cs typeface="Microsoft Sans Serif"/>
              </a:rPr>
              <a:t>This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would</a:t>
            </a:r>
            <a:r>
              <a:rPr sz="24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allow</a:t>
            </a:r>
            <a:r>
              <a:rPr sz="2400" spc="1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the</a:t>
            </a:r>
            <a:r>
              <a:rPr sz="24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app</a:t>
            </a:r>
            <a:r>
              <a:rPr sz="2400" spc="1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400" spc="2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identify</a:t>
            </a:r>
            <a:r>
              <a:rPr sz="2400" spc="1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</a:t>
            </a:r>
            <a:r>
              <a:rPr sz="2400" spc="2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wider</a:t>
            </a:r>
            <a:r>
              <a:rPr sz="2400" spc="2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variety</a:t>
            </a:r>
            <a:r>
              <a:rPr sz="2400" spc="1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of</a:t>
            </a:r>
            <a:r>
              <a:rPr sz="2400" spc="2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foods,</a:t>
            </a:r>
            <a:r>
              <a:rPr sz="2400" spc="1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including</a:t>
            </a:r>
            <a:r>
              <a:rPr sz="2400" spc="1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complex</a:t>
            </a:r>
            <a:r>
              <a:rPr sz="2400" spc="1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-25" dirty="0">
                <a:solidFill>
                  <a:srgbClr val="176942"/>
                </a:solidFill>
                <a:latin typeface="Microsoft Sans Serif"/>
                <a:cs typeface="Microsoft Sans Serif"/>
              </a:rPr>
              <a:t>or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region-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specific</a:t>
            </a:r>
            <a:r>
              <a:rPr sz="2400" spc="1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dishes.</a:t>
            </a:r>
            <a:endParaRPr sz="2400">
              <a:latin typeface="Microsoft Sans Serif"/>
              <a:cs typeface="Microsoft Sans Serif"/>
            </a:endParaRPr>
          </a:p>
          <a:p>
            <a:pPr marL="530225" indent="-258445">
              <a:lnSpc>
                <a:spcPts val="2750"/>
              </a:lnSpc>
              <a:buFont typeface="Microsoft Sans Serif"/>
              <a:buChar char="•"/>
              <a:tabLst>
                <a:tab pos="530225" algn="l"/>
              </a:tabLst>
            </a:pPr>
            <a:r>
              <a:rPr sz="2400" b="1" spc="50" dirty="0">
                <a:solidFill>
                  <a:srgbClr val="176942"/>
                </a:solidFill>
                <a:latin typeface="Arial"/>
                <a:cs typeface="Arial"/>
              </a:rPr>
              <a:t>Personalized</a:t>
            </a:r>
            <a:r>
              <a:rPr sz="2400" b="1" spc="5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spc="45" dirty="0">
                <a:solidFill>
                  <a:srgbClr val="176942"/>
                </a:solidFill>
                <a:latin typeface="Arial"/>
                <a:cs typeface="Arial"/>
              </a:rPr>
              <a:t>Dietary</a:t>
            </a:r>
            <a:r>
              <a:rPr sz="2400" b="1" spc="12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spc="35" dirty="0">
                <a:solidFill>
                  <a:srgbClr val="176942"/>
                </a:solidFill>
                <a:latin typeface="Arial"/>
                <a:cs typeface="Arial"/>
              </a:rPr>
              <a:t>Recommendations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ct val="97200"/>
              </a:lnSpc>
              <a:spcBef>
                <a:spcPts val="45"/>
              </a:spcBef>
            </a:pP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By</a:t>
            </a:r>
            <a:r>
              <a:rPr sz="240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analyzing</a:t>
            </a:r>
            <a:r>
              <a:rPr sz="240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user</a:t>
            </a:r>
            <a:r>
              <a:rPr sz="2400" spc="2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history</a:t>
            </a:r>
            <a:r>
              <a:rPr sz="2400" spc="1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4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preferences,</a:t>
            </a:r>
            <a:r>
              <a:rPr sz="24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Nutreto.ai</a:t>
            </a:r>
            <a:r>
              <a:rPr sz="2400" spc="2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could</a:t>
            </a:r>
            <a:r>
              <a:rPr sz="240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generate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personalized</a:t>
            </a:r>
            <a:r>
              <a:rPr sz="2400" spc="1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meal</a:t>
            </a:r>
            <a:r>
              <a:rPr sz="2400" spc="1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suggestions</a:t>
            </a:r>
            <a:r>
              <a:rPr sz="2400" spc="1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using</a:t>
            </a:r>
            <a:r>
              <a:rPr sz="2400" spc="2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RNNs</a:t>
            </a:r>
            <a:r>
              <a:rPr sz="2400" spc="25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or</a:t>
            </a:r>
            <a:r>
              <a:rPr sz="2400" spc="2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LSTMs.</a:t>
            </a:r>
            <a:r>
              <a:rPr sz="2400" spc="1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This</a:t>
            </a:r>
            <a:r>
              <a:rPr sz="2400" spc="1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feature</a:t>
            </a:r>
            <a:r>
              <a:rPr sz="2400" spc="1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would</a:t>
            </a:r>
            <a:r>
              <a:rPr sz="240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-20" dirty="0">
                <a:solidFill>
                  <a:srgbClr val="176942"/>
                </a:solidFill>
                <a:latin typeface="Microsoft Sans Serif"/>
                <a:cs typeface="Microsoft Sans Serif"/>
              </a:rPr>
              <a:t>help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users</a:t>
            </a:r>
            <a:r>
              <a:rPr sz="240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achieve</a:t>
            </a:r>
            <a:r>
              <a:rPr sz="2400" spc="25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specific</a:t>
            </a:r>
            <a:r>
              <a:rPr sz="2400" spc="2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health</a:t>
            </a:r>
            <a:r>
              <a:rPr sz="2400" spc="2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goals,</a:t>
            </a:r>
            <a:r>
              <a:rPr sz="2400" spc="2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such</a:t>
            </a:r>
            <a:r>
              <a:rPr sz="2400" spc="25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as</a:t>
            </a:r>
            <a:r>
              <a:rPr sz="2400" spc="2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weight</a:t>
            </a:r>
            <a:r>
              <a:rPr sz="2400" spc="2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management,</a:t>
            </a:r>
            <a:r>
              <a:rPr sz="2400" spc="1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muscle</a:t>
            </a:r>
            <a:r>
              <a:rPr sz="2400" spc="60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gain,</a:t>
            </a:r>
            <a:r>
              <a:rPr sz="2400" spc="1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or</a:t>
            </a:r>
            <a:r>
              <a:rPr sz="2400" spc="17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balanced</a:t>
            </a:r>
            <a:r>
              <a:rPr sz="2400" spc="1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nutrition,</a:t>
            </a:r>
            <a:r>
              <a:rPr sz="2400" spc="1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tailored</a:t>
            </a:r>
            <a:r>
              <a:rPr sz="2400" spc="1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400" spc="1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individual</a:t>
            </a:r>
            <a:r>
              <a:rPr sz="2400" spc="1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needs.</a:t>
            </a:r>
            <a:endParaRPr sz="2400">
              <a:latin typeface="Microsoft Sans Serif"/>
              <a:cs typeface="Microsoft Sans Serif"/>
            </a:endParaRPr>
          </a:p>
          <a:p>
            <a:pPr marL="530225" indent="-258445">
              <a:lnSpc>
                <a:spcPts val="2760"/>
              </a:lnSpc>
              <a:buFont typeface="Microsoft Sans Serif"/>
              <a:buChar char="•"/>
              <a:tabLst>
                <a:tab pos="530225" algn="l"/>
              </a:tabLst>
            </a:pPr>
            <a:r>
              <a:rPr sz="2400" b="1" spc="50" dirty="0">
                <a:solidFill>
                  <a:srgbClr val="176942"/>
                </a:solidFill>
                <a:latin typeface="Arial"/>
                <a:cs typeface="Arial"/>
              </a:rPr>
              <a:t>Expanded</a:t>
            </a:r>
            <a:r>
              <a:rPr sz="2400" b="1" spc="15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spc="45" dirty="0">
                <a:solidFill>
                  <a:srgbClr val="176942"/>
                </a:solidFill>
                <a:latin typeface="Arial"/>
                <a:cs typeface="Arial"/>
              </a:rPr>
              <a:t>Food</a:t>
            </a:r>
            <a:r>
              <a:rPr sz="2400" b="1" spc="18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176942"/>
                </a:solidFill>
                <a:latin typeface="Arial"/>
                <a:cs typeface="Arial"/>
              </a:rPr>
              <a:t>and</a:t>
            </a:r>
            <a:r>
              <a:rPr sz="2400" b="1" spc="21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176942"/>
                </a:solidFill>
                <a:latin typeface="Arial"/>
                <a:cs typeface="Arial"/>
              </a:rPr>
              <a:t>Recipe</a:t>
            </a:r>
            <a:r>
              <a:rPr sz="2400" b="1" spc="17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spc="-10" dirty="0">
                <a:solidFill>
                  <a:srgbClr val="176942"/>
                </a:solidFill>
                <a:latin typeface="Arial"/>
                <a:cs typeface="Arial"/>
              </a:rPr>
              <a:t>Database</a:t>
            </a:r>
            <a:endParaRPr sz="2400">
              <a:latin typeface="Arial"/>
              <a:cs typeface="Arial"/>
            </a:endParaRPr>
          </a:p>
          <a:p>
            <a:pPr marL="12700" marR="147320">
              <a:lnSpc>
                <a:spcPct val="97300"/>
              </a:lnSpc>
              <a:spcBef>
                <a:spcPts val="30"/>
              </a:spcBef>
            </a:pP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The</a:t>
            </a:r>
            <a:r>
              <a:rPr sz="2400" spc="2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system</a:t>
            </a:r>
            <a:r>
              <a:rPr sz="24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could</a:t>
            </a:r>
            <a:r>
              <a:rPr sz="2400" spc="2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broaden</a:t>
            </a:r>
            <a:r>
              <a:rPr sz="240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its</a:t>
            </a:r>
            <a:r>
              <a:rPr sz="2400" spc="3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database</a:t>
            </a:r>
            <a:r>
              <a:rPr sz="2400" spc="2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400" spc="3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include</a:t>
            </a:r>
            <a:r>
              <a:rPr sz="240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diverse</a:t>
            </a:r>
            <a:r>
              <a:rPr sz="2400" spc="2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global</a:t>
            </a:r>
            <a:r>
              <a:rPr sz="2400" spc="2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cuisines,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dietary</a:t>
            </a:r>
            <a:r>
              <a:rPr sz="2400" spc="1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preferences</a:t>
            </a:r>
            <a:r>
              <a:rPr sz="2400" spc="1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(vegan,</a:t>
            </a:r>
            <a:r>
              <a:rPr sz="2400" spc="16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keto,</a:t>
            </a:r>
            <a:r>
              <a:rPr sz="2400" spc="1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70" dirty="0">
                <a:solidFill>
                  <a:srgbClr val="176942"/>
                </a:solidFill>
                <a:latin typeface="Microsoft Sans Serif"/>
                <a:cs typeface="Microsoft Sans Serif"/>
              </a:rPr>
              <a:t>gluten-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free),</a:t>
            </a:r>
            <a:r>
              <a:rPr sz="2400" spc="1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400" spc="1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authentic</a:t>
            </a:r>
            <a:r>
              <a:rPr sz="2400" spc="1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regional</a:t>
            </a:r>
            <a:r>
              <a:rPr sz="2400" spc="15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recipes.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This</a:t>
            </a:r>
            <a:r>
              <a:rPr sz="2400" spc="2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expansion</a:t>
            </a:r>
            <a:r>
              <a:rPr sz="24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would</a:t>
            </a:r>
            <a:r>
              <a:rPr sz="2400" spc="31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make</a:t>
            </a:r>
            <a:r>
              <a:rPr sz="240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the</a:t>
            </a:r>
            <a:r>
              <a:rPr sz="2400" spc="25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app</a:t>
            </a:r>
            <a:r>
              <a:rPr sz="2400" spc="2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relevant</a:t>
            </a:r>
            <a:r>
              <a:rPr sz="240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for</a:t>
            </a:r>
            <a:r>
              <a:rPr sz="240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</a:t>
            </a:r>
            <a:r>
              <a:rPr sz="2400" spc="3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wider</a:t>
            </a:r>
            <a:r>
              <a:rPr sz="2400" spc="2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international</a:t>
            </a:r>
            <a:r>
              <a:rPr sz="2400" spc="6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audience</a:t>
            </a:r>
            <a:r>
              <a:rPr sz="2400" spc="1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with</a:t>
            </a:r>
            <a:r>
              <a:rPr sz="24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varied</a:t>
            </a:r>
            <a:r>
              <a:rPr sz="240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nutritional</a:t>
            </a:r>
            <a:r>
              <a:rPr sz="2400" spc="1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35" dirty="0">
                <a:solidFill>
                  <a:srgbClr val="176942"/>
                </a:solidFill>
                <a:latin typeface="Microsoft Sans Serif"/>
                <a:cs typeface="Microsoft Sans Serif"/>
              </a:rPr>
              <a:t>requirements.</a:t>
            </a:r>
            <a:endParaRPr sz="2400">
              <a:latin typeface="Microsoft Sans Serif"/>
              <a:cs typeface="Microsoft Sans Serif"/>
            </a:endParaRPr>
          </a:p>
          <a:p>
            <a:pPr marL="530225" indent="-258445">
              <a:lnSpc>
                <a:spcPts val="2775"/>
              </a:lnSpc>
              <a:buFont typeface="Microsoft Sans Serif"/>
              <a:buChar char="•"/>
              <a:tabLst>
                <a:tab pos="530225" algn="l"/>
              </a:tabLst>
            </a:pPr>
            <a:r>
              <a:rPr sz="2400" b="1" spc="60" dirty="0">
                <a:solidFill>
                  <a:srgbClr val="176942"/>
                </a:solidFill>
                <a:latin typeface="Arial"/>
                <a:cs typeface="Arial"/>
              </a:rPr>
              <a:t>Cloud-</a:t>
            </a:r>
            <a:r>
              <a:rPr sz="2400" b="1" dirty="0">
                <a:solidFill>
                  <a:srgbClr val="176942"/>
                </a:solidFill>
                <a:latin typeface="Arial"/>
                <a:cs typeface="Arial"/>
              </a:rPr>
              <a:t>Based</a:t>
            </a:r>
            <a:r>
              <a:rPr sz="2400" b="1" spc="26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00" b="1" spc="40" dirty="0">
                <a:solidFill>
                  <a:srgbClr val="176942"/>
                </a:solidFill>
                <a:latin typeface="Arial"/>
                <a:cs typeface="Arial"/>
              </a:rPr>
              <a:t>Scalability</a:t>
            </a:r>
            <a:endParaRPr sz="2400">
              <a:latin typeface="Arial"/>
              <a:cs typeface="Arial"/>
            </a:endParaRPr>
          </a:p>
          <a:p>
            <a:pPr marL="12700" marR="13970">
              <a:lnSpc>
                <a:spcPct val="97300"/>
              </a:lnSpc>
              <a:spcBef>
                <a:spcPts val="40"/>
              </a:spcBef>
            </a:pP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Migrating</a:t>
            </a:r>
            <a:r>
              <a:rPr sz="2400" spc="26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400" spc="2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cloud</a:t>
            </a:r>
            <a:r>
              <a:rPr sz="24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infrastructure</a:t>
            </a:r>
            <a:r>
              <a:rPr sz="2400" spc="21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such</a:t>
            </a:r>
            <a:r>
              <a:rPr sz="2400" spc="2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as</a:t>
            </a:r>
            <a:r>
              <a:rPr sz="2400" spc="1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AWS</a:t>
            </a:r>
            <a:r>
              <a:rPr sz="24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or</a:t>
            </a:r>
            <a:r>
              <a:rPr sz="2400" spc="3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Google</a:t>
            </a:r>
            <a:r>
              <a:rPr sz="24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Cloud</a:t>
            </a:r>
            <a:r>
              <a:rPr sz="24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would</a:t>
            </a:r>
            <a:r>
              <a:rPr sz="2400" spc="2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enhance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scalability</a:t>
            </a:r>
            <a:r>
              <a:rPr sz="2400" spc="1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400" spc="2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reliability.</a:t>
            </a:r>
            <a:r>
              <a:rPr sz="2400" spc="16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This</a:t>
            </a:r>
            <a:r>
              <a:rPr sz="240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would</a:t>
            </a:r>
            <a:r>
              <a:rPr sz="2400" spc="2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allow</a:t>
            </a:r>
            <a:r>
              <a:rPr sz="24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the</a:t>
            </a:r>
            <a:r>
              <a:rPr sz="240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system</a:t>
            </a:r>
            <a:r>
              <a:rPr sz="2400" spc="25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400" spc="2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support</a:t>
            </a:r>
            <a:r>
              <a:rPr sz="2400" spc="1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</a:t>
            </a:r>
            <a:r>
              <a:rPr sz="2400" spc="3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growing</a:t>
            </a:r>
            <a:r>
              <a:rPr sz="2400" spc="60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user</a:t>
            </a:r>
            <a:r>
              <a:rPr sz="240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base,</a:t>
            </a:r>
            <a:r>
              <a:rPr sz="2400" spc="2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ensure</a:t>
            </a:r>
            <a:r>
              <a:rPr sz="24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secure</a:t>
            </a:r>
            <a:r>
              <a:rPr sz="24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data</a:t>
            </a:r>
            <a:r>
              <a:rPr sz="240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handling,</a:t>
            </a:r>
            <a:r>
              <a:rPr sz="2400" spc="1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40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maintain</a:t>
            </a:r>
            <a:r>
              <a:rPr sz="2400" spc="2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fast,</a:t>
            </a:r>
            <a:r>
              <a:rPr sz="2400" spc="2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00" spc="35" dirty="0">
                <a:solidFill>
                  <a:srgbClr val="176942"/>
                </a:solidFill>
                <a:latin typeface="Microsoft Sans Serif"/>
                <a:cs typeface="Microsoft Sans Serif"/>
              </a:rPr>
              <a:t>responsive performance.</a:t>
            </a:r>
            <a:endParaRPr sz="24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-720" dirty="0"/>
              <a:t>T</a:t>
            </a:r>
            <a:r>
              <a:rPr spc="-705" dirty="0"/>
              <a:t>HAN</a:t>
            </a:r>
            <a:r>
              <a:rPr dirty="0"/>
              <a:t>K</a:t>
            </a:r>
            <a:r>
              <a:rPr spc="-1739" dirty="0"/>
              <a:t> </a:t>
            </a:r>
            <a:r>
              <a:rPr spc="-730" dirty="0"/>
              <a:t>Y</a:t>
            </a:r>
            <a:r>
              <a:rPr spc="-745" dirty="0"/>
              <a:t>O</a:t>
            </a:r>
            <a:r>
              <a:rPr spc="-25" dirty="0"/>
              <a:t>U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531233" y="4818379"/>
            <a:ext cx="8448675" cy="178895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5875" algn="ctr">
              <a:lnSpc>
                <a:spcPts val="4615"/>
              </a:lnSpc>
              <a:spcBef>
                <a:spcPts val="110"/>
              </a:spcBef>
            </a:pPr>
            <a:r>
              <a:rPr sz="3850" b="1" spc="-25" dirty="0">
                <a:solidFill>
                  <a:srgbClr val="FFFFFF"/>
                </a:solidFill>
                <a:latin typeface="Arial"/>
                <a:cs typeface="Arial"/>
              </a:rPr>
              <a:t>BY:</a:t>
            </a:r>
            <a:endParaRPr sz="3850" dirty="0">
              <a:latin typeface="Arial"/>
              <a:cs typeface="Arial"/>
            </a:endParaRPr>
          </a:p>
          <a:p>
            <a:pPr marL="12065" marR="5080" indent="6985" algn="ctr">
              <a:lnSpc>
                <a:spcPct val="99600"/>
              </a:lnSpc>
              <a:spcBef>
                <a:spcPts val="15"/>
              </a:spcBef>
            </a:pPr>
            <a:r>
              <a:rPr sz="3850" b="1" spc="70" dirty="0">
                <a:solidFill>
                  <a:srgbClr val="FFFFFF"/>
                </a:solidFill>
                <a:latin typeface="Arial"/>
                <a:cs typeface="Arial"/>
              </a:rPr>
              <a:t>UTKARSH</a:t>
            </a:r>
            <a:r>
              <a:rPr sz="3850" b="1" spc="3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850" b="1" spc="80" dirty="0">
                <a:solidFill>
                  <a:srgbClr val="FFFFFF"/>
                </a:solidFill>
                <a:latin typeface="Arial"/>
                <a:cs typeface="Arial"/>
              </a:rPr>
              <a:t>JHA(14415602722) </a:t>
            </a:r>
            <a:r>
              <a:rPr sz="3850" b="1" dirty="0">
                <a:solidFill>
                  <a:srgbClr val="FFFFFF"/>
                </a:solidFill>
                <a:latin typeface="Arial"/>
                <a:cs typeface="Arial"/>
              </a:rPr>
              <a:t>DIVYAM</a:t>
            </a:r>
            <a:r>
              <a:rPr sz="3850" b="1" spc="3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850" b="1" spc="80" dirty="0">
                <a:solidFill>
                  <a:srgbClr val="FFFFFF"/>
                </a:solidFill>
                <a:latin typeface="Arial"/>
                <a:cs typeface="Arial"/>
              </a:rPr>
              <a:t>SETHI(35815602722)</a:t>
            </a:r>
            <a:endParaRPr sz="385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4672" y="737616"/>
            <a:ext cx="621791" cy="655320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8950579" y="8959697"/>
            <a:ext cx="134620" cy="4171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55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-</a:t>
            </a:r>
            <a:endParaRPr sz="255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-118871"/>
            <a:ext cx="18407380" cy="10406380"/>
            <a:chOff x="0" y="-118871"/>
            <a:chExt cx="18407380" cy="1040638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1658600" cy="9260205"/>
            </a:xfrm>
            <a:custGeom>
              <a:avLst/>
              <a:gdLst/>
              <a:ahLst/>
              <a:cxnLst/>
              <a:rect l="l" t="t" r="r" b="b"/>
              <a:pathLst>
                <a:path w="11658600" h="9260205">
                  <a:moveTo>
                    <a:pt x="0" y="9259824"/>
                  </a:moveTo>
                  <a:lnTo>
                    <a:pt x="11658600" y="9259824"/>
                  </a:lnTo>
                  <a:lnTo>
                    <a:pt x="11658600" y="0"/>
                  </a:lnTo>
                  <a:lnTo>
                    <a:pt x="0" y="0"/>
                  </a:lnTo>
                  <a:lnTo>
                    <a:pt x="0" y="9259824"/>
                  </a:lnTo>
                  <a:close/>
                </a:path>
              </a:pathLst>
            </a:custGeom>
            <a:solidFill>
              <a:srgbClr val="F6FF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658600" y="0"/>
              <a:ext cx="6629400" cy="10287000"/>
            </a:xfrm>
            <a:custGeom>
              <a:avLst/>
              <a:gdLst/>
              <a:ahLst/>
              <a:cxnLst/>
              <a:rect l="l" t="t" r="r" b="b"/>
              <a:pathLst>
                <a:path w="6629400" h="10287000">
                  <a:moveTo>
                    <a:pt x="0" y="0"/>
                  </a:moveTo>
                  <a:lnTo>
                    <a:pt x="0" y="10287000"/>
                  </a:lnTo>
                  <a:lnTo>
                    <a:pt x="6629400" y="10287000"/>
                  </a:lnTo>
                  <a:lnTo>
                    <a:pt x="66294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69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9259822"/>
              <a:ext cx="11656060" cy="1027430"/>
            </a:xfrm>
            <a:custGeom>
              <a:avLst/>
              <a:gdLst/>
              <a:ahLst/>
              <a:cxnLst/>
              <a:rect l="l" t="t" r="r" b="b"/>
              <a:pathLst>
                <a:path w="11656060" h="1027429">
                  <a:moveTo>
                    <a:pt x="11655552" y="0"/>
                  </a:moveTo>
                  <a:lnTo>
                    <a:pt x="0" y="0"/>
                  </a:lnTo>
                  <a:lnTo>
                    <a:pt x="0" y="1027176"/>
                  </a:lnTo>
                  <a:lnTo>
                    <a:pt x="11655552" y="1027176"/>
                  </a:lnTo>
                  <a:lnTo>
                    <a:pt x="11655552" y="0"/>
                  </a:lnTo>
                  <a:close/>
                </a:path>
              </a:pathLst>
            </a:custGeom>
            <a:solidFill>
              <a:srgbClr val="C5E09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905488" y="0"/>
              <a:ext cx="6382511" cy="9256776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1905488" y="0"/>
              <a:ext cx="6383020" cy="9257030"/>
            </a:xfrm>
            <a:custGeom>
              <a:avLst/>
              <a:gdLst/>
              <a:ahLst/>
              <a:cxnLst/>
              <a:rect l="l" t="t" r="r" b="b"/>
              <a:pathLst>
                <a:path w="6383019" h="9257030">
                  <a:moveTo>
                    <a:pt x="297433" y="0"/>
                  </a:moveTo>
                  <a:lnTo>
                    <a:pt x="6085077" y="0"/>
                  </a:lnTo>
                  <a:lnTo>
                    <a:pt x="6131883" y="3708"/>
                  </a:lnTo>
                  <a:lnTo>
                    <a:pt x="6177121" y="14610"/>
                  </a:lnTo>
                  <a:lnTo>
                    <a:pt x="6219988" y="32369"/>
                  </a:lnTo>
                  <a:lnTo>
                    <a:pt x="6259679" y="56652"/>
                  </a:lnTo>
                  <a:lnTo>
                    <a:pt x="6295390" y="87122"/>
                  </a:lnTo>
                  <a:lnTo>
                    <a:pt x="6325859" y="122832"/>
                  </a:lnTo>
                  <a:lnTo>
                    <a:pt x="6350142" y="162523"/>
                  </a:lnTo>
                  <a:lnTo>
                    <a:pt x="6367901" y="205390"/>
                  </a:lnTo>
                  <a:lnTo>
                    <a:pt x="6378803" y="250628"/>
                  </a:lnTo>
                  <a:lnTo>
                    <a:pt x="6382511" y="297433"/>
                  </a:lnTo>
                  <a:lnTo>
                    <a:pt x="6382511" y="8959342"/>
                  </a:lnTo>
                  <a:lnTo>
                    <a:pt x="6378803" y="9006149"/>
                  </a:lnTo>
                  <a:lnTo>
                    <a:pt x="6367901" y="9051383"/>
                  </a:lnTo>
                  <a:lnTo>
                    <a:pt x="6350142" y="9094245"/>
                  </a:lnTo>
                  <a:lnTo>
                    <a:pt x="6325859" y="9133935"/>
                  </a:lnTo>
                  <a:lnTo>
                    <a:pt x="6295390" y="9169654"/>
                  </a:lnTo>
                  <a:lnTo>
                    <a:pt x="6259679" y="9200133"/>
                  </a:lnTo>
                  <a:lnTo>
                    <a:pt x="6219988" y="9224417"/>
                  </a:lnTo>
                  <a:lnTo>
                    <a:pt x="6177121" y="9242173"/>
                  </a:lnTo>
                  <a:lnTo>
                    <a:pt x="6131883" y="9253070"/>
                  </a:lnTo>
                  <a:lnTo>
                    <a:pt x="6085077" y="9256776"/>
                  </a:lnTo>
                  <a:lnTo>
                    <a:pt x="297433" y="9256776"/>
                  </a:lnTo>
                  <a:lnTo>
                    <a:pt x="250628" y="9253070"/>
                  </a:lnTo>
                  <a:lnTo>
                    <a:pt x="205390" y="9242173"/>
                  </a:lnTo>
                  <a:lnTo>
                    <a:pt x="162523" y="9224417"/>
                  </a:lnTo>
                  <a:lnTo>
                    <a:pt x="122832" y="9200133"/>
                  </a:lnTo>
                  <a:lnTo>
                    <a:pt x="87121" y="9169654"/>
                  </a:lnTo>
                  <a:lnTo>
                    <a:pt x="56652" y="9133935"/>
                  </a:lnTo>
                  <a:lnTo>
                    <a:pt x="32369" y="9094245"/>
                  </a:lnTo>
                  <a:lnTo>
                    <a:pt x="14610" y="9051383"/>
                  </a:lnTo>
                  <a:lnTo>
                    <a:pt x="3708" y="9006149"/>
                  </a:lnTo>
                  <a:lnTo>
                    <a:pt x="0" y="8959342"/>
                  </a:lnTo>
                  <a:lnTo>
                    <a:pt x="0" y="297433"/>
                  </a:lnTo>
                  <a:lnTo>
                    <a:pt x="3708" y="250628"/>
                  </a:lnTo>
                  <a:lnTo>
                    <a:pt x="14610" y="205390"/>
                  </a:lnTo>
                  <a:lnTo>
                    <a:pt x="32369" y="162523"/>
                  </a:lnTo>
                  <a:lnTo>
                    <a:pt x="56652" y="122832"/>
                  </a:lnTo>
                  <a:lnTo>
                    <a:pt x="87121" y="87122"/>
                  </a:lnTo>
                  <a:lnTo>
                    <a:pt x="122832" y="56652"/>
                  </a:lnTo>
                  <a:lnTo>
                    <a:pt x="162523" y="32369"/>
                  </a:lnTo>
                  <a:lnTo>
                    <a:pt x="205390" y="14610"/>
                  </a:lnTo>
                  <a:lnTo>
                    <a:pt x="250628" y="3708"/>
                  </a:lnTo>
                  <a:lnTo>
                    <a:pt x="297433" y="0"/>
                  </a:lnTo>
                  <a:close/>
                </a:path>
              </a:pathLst>
            </a:custGeom>
            <a:ln w="237744">
              <a:solidFill>
                <a:srgbClr val="3182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591718" y="939241"/>
            <a:ext cx="9406890" cy="11125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7100" spc="-335" dirty="0"/>
              <a:t>PROBLEM</a:t>
            </a:r>
            <a:r>
              <a:rPr sz="7100" spc="-795" dirty="0"/>
              <a:t> </a:t>
            </a:r>
            <a:r>
              <a:rPr sz="7100" spc="-395" dirty="0"/>
              <a:t>S</a:t>
            </a:r>
            <a:r>
              <a:rPr sz="7100" spc="-940" dirty="0"/>
              <a:t>TA</a:t>
            </a:r>
            <a:r>
              <a:rPr sz="7100" spc="-409" dirty="0"/>
              <a:t>T</a:t>
            </a:r>
            <a:r>
              <a:rPr sz="7100" spc="-395" dirty="0"/>
              <a:t>E</a:t>
            </a:r>
            <a:r>
              <a:rPr sz="7100" spc="-405" dirty="0"/>
              <a:t>M</a:t>
            </a:r>
            <a:r>
              <a:rPr sz="7100" spc="-395" dirty="0"/>
              <a:t>E</a:t>
            </a:r>
            <a:r>
              <a:rPr sz="7100" spc="-409" dirty="0"/>
              <a:t>N</a:t>
            </a:r>
            <a:r>
              <a:rPr sz="7100" spc="-10" dirty="0"/>
              <a:t>T</a:t>
            </a:r>
            <a:endParaRPr sz="7100"/>
          </a:p>
        </p:txBody>
      </p:sp>
      <p:sp>
        <p:nvSpPr>
          <p:cNvPr id="9" name="object 9"/>
          <p:cNvSpPr txBox="1"/>
          <p:nvPr/>
        </p:nvSpPr>
        <p:spPr>
          <a:xfrm>
            <a:off x="522833" y="2242185"/>
            <a:ext cx="10838815" cy="6259830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pPr marL="332105" marR="5080" indent="-320040" algn="just">
              <a:lnSpc>
                <a:spcPct val="98600"/>
              </a:lnSpc>
              <a:spcBef>
                <a:spcPts val="175"/>
              </a:spcBef>
              <a:buChar char="•"/>
              <a:tabLst>
                <a:tab pos="332105" algn="l"/>
              </a:tabLst>
            </a:pP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Accurate</a:t>
            </a:r>
            <a:r>
              <a:rPr sz="2950" spc="24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dietary</a:t>
            </a:r>
            <a:r>
              <a:rPr sz="2950" spc="21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spc="70" dirty="0">
                <a:solidFill>
                  <a:srgbClr val="176942"/>
                </a:solidFill>
                <a:latin typeface="Microsoft Sans Serif"/>
                <a:cs typeface="Microsoft Sans Serif"/>
              </a:rPr>
              <a:t>management</a:t>
            </a:r>
            <a:r>
              <a:rPr sz="295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dirty="0">
                <a:solidFill>
                  <a:srgbClr val="176942"/>
                </a:solidFill>
                <a:latin typeface="Microsoft Sans Serif"/>
                <a:cs typeface="Microsoft Sans Serif"/>
              </a:rPr>
              <a:t>is</a:t>
            </a:r>
            <a:r>
              <a:rPr sz="2950" spc="22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dirty="0">
                <a:solidFill>
                  <a:srgbClr val="176942"/>
                </a:solidFill>
                <a:latin typeface="Microsoft Sans Serif"/>
                <a:cs typeface="Microsoft Sans Serif"/>
              </a:rPr>
              <a:t>a</a:t>
            </a:r>
            <a:r>
              <a:rPr sz="295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growing</a:t>
            </a:r>
            <a:r>
              <a:rPr sz="2950" spc="22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spc="70" dirty="0">
                <a:solidFill>
                  <a:srgbClr val="176942"/>
                </a:solidFill>
                <a:latin typeface="Microsoft Sans Serif"/>
                <a:cs typeface="Microsoft Sans Serif"/>
              </a:rPr>
              <a:t>concern</a:t>
            </a:r>
            <a:r>
              <a:rPr sz="2950" spc="21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as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individuals</a:t>
            </a:r>
            <a:r>
              <a:rPr sz="2950" spc="40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increasingly</a:t>
            </a:r>
            <a:r>
              <a:rPr sz="2950" spc="3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seek</a:t>
            </a:r>
            <a:r>
              <a:rPr sz="2950" spc="4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tools</a:t>
            </a:r>
            <a:r>
              <a:rPr sz="2950" spc="4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950" spc="3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monitor</a:t>
            </a:r>
            <a:r>
              <a:rPr sz="2950" spc="3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their</a:t>
            </a:r>
            <a:r>
              <a:rPr sz="2950" spc="4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nutrition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950" spc="1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make</a:t>
            </a:r>
            <a:r>
              <a:rPr sz="2950" spc="2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healthier</a:t>
            </a:r>
            <a:r>
              <a:rPr sz="2950" spc="2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choices.</a:t>
            </a:r>
            <a:endParaRPr sz="2950">
              <a:latin typeface="Microsoft Sans Serif"/>
              <a:cs typeface="Microsoft Sans Serif"/>
            </a:endParaRPr>
          </a:p>
          <a:p>
            <a:pPr marL="332105" marR="6985" indent="-320040" algn="just">
              <a:lnSpc>
                <a:spcPts val="3510"/>
              </a:lnSpc>
              <a:spcBef>
                <a:spcPts val="110"/>
              </a:spcBef>
              <a:buChar char="•"/>
              <a:tabLst>
                <a:tab pos="332105" algn="l"/>
              </a:tabLst>
            </a:pP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However,</a:t>
            </a:r>
            <a:r>
              <a:rPr sz="2950" spc="3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most</a:t>
            </a:r>
            <a:r>
              <a:rPr sz="2950" spc="3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existing</a:t>
            </a:r>
            <a:r>
              <a:rPr sz="2950" spc="31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70" dirty="0">
                <a:solidFill>
                  <a:srgbClr val="176942"/>
                </a:solidFill>
                <a:latin typeface="Microsoft Sans Serif"/>
                <a:cs typeface="Microsoft Sans Serif"/>
              </a:rPr>
              <a:t>dietary</a:t>
            </a:r>
            <a:r>
              <a:rPr sz="2950" spc="2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applications</a:t>
            </a:r>
            <a:r>
              <a:rPr sz="2950" spc="3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70" dirty="0">
                <a:solidFill>
                  <a:srgbClr val="176942"/>
                </a:solidFill>
                <a:latin typeface="Microsoft Sans Serif"/>
                <a:cs typeface="Microsoft Sans Serif"/>
              </a:rPr>
              <a:t>depend</a:t>
            </a:r>
            <a:r>
              <a:rPr sz="2950" spc="31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heavily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on</a:t>
            </a:r>
            <a:r>
              <a:rPr sz="2950" spc="5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manual</a:t>
            </a:r>
            <a:r>
              <a:rPr sz="2950" spc="5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data</a:t>
            </a:r>
            <a:r>
              <a:rPr sz="2950" spc="5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entry</a:t>
            </a:r>
            <a:r>
              <a:rPr sz="2950" spc="4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dirty="0">
                <a:solidFill>
                  <a:srgbClr val="176942"/>
                </a:solidFill>
                <a:latin typeface="Microsoft Sans Serif"/>
                <a:cs typeface="Microsoft Sans Serif"/>
              </a:rPr>
              <a:t>or</a:t>
            </a:r>
            <a:r>
              <a:rPr sz="2950" spc="5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static</a:t>
            </a:r>
            <a:r>
              <a:rPr sz="2950" spc="5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databases,</a:t>
            </a:r>
            <a:r>
              <a:rPr sz="2950" spc="5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which</a:t>
            </a:r>
            <a:r>
              <a:rPr sz="2950" spc="5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are</a:t>
            </a:r>
            <a:r>
              <a:rPr sz="2950" spc="50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often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inefficient</a:t>
            </a:r>
            <a:r>
              <a:rPr sz="295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950" spc="2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prone</a:t>
            </a:r>
            <a:r>
              <a:rPr sz="295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95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inaccuracies.</a:t>
            </a:r>
            <a:endParaRPr sz="2950">
              <a:latin typeface="Microsoft Sans Serif"/>
              <a:cs typeface="Microsoft Sans Serif"/>
            </a:endParaRPr>
          </a:p>
          <a:p>
            <a:pPr marL="333375" indent="-320675" algn="just">
              <a:lnSpc>
                <a:spcPts val="3365"/>
              </a:lnSpc>
              <a:buChar char="•"/>
              <a:tabLst>
                <a:tab pos="333375" algn="l"/>
              </a:tabLst>
            </a:pP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Users</a:t>
            </a:r>
            <a:r>
              <a:rPr sz="2950" spc="6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struggle</a:t>
            </a:r>
            <a:r>
              <a:rPr sz="2950" spc="6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950" spc="6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correctly</a:t>
            </a:r>
            <a:r>
              <a:rPr sz="2950" spc="6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estimate</a:t>
            </a:r>
            <a:r>
              <a:rPr sz="2950" spc="6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portion</a:t>
            </a:r>
            <a:r>
              <a:rPr sz="2950" spc="6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sizes,</a:t>
            </a:r>
            <a:r>
              <a:rPr sz="2950" spc="6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identify</a:t>
            </a:r>
            <a:endParaRPr sz="2950">
              <a:latin typeface="Microsoft Sans Serif"/>
              <a:cs typeface="Microsoft Sans Serif"/>
            </a:endParaRPr>
          </a:p>
          <a:p>
            <a:pPr marL="332105" marR="16510" algn="just">
              <a:lnSpc>
                <a:spcPts val="3479"/>
              </a:lnSpc>
              <a:spcBef>
                <a:spcPts val="145"/>
              </a:spcBef>
            </a:pP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diverse</a:t>
            </a:r>
            <a:r>
              <a:rPr sz="2950" spc="6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food</a:t>
            </a:r>
            <a:r>
              <a:rPr sz="2950" spc="5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items,</a:t>
            </a:r>
            <a:r>
              <a:rPr sz="2950" spc="5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950" spc="5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obtain</a:t>
            </a:r>
            <a:r>
              <a:rPr sz="2950" spc="5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detailed</a:t>
            </a:r>
            <a:r>
              <a:rPr sz="2950" spc="5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nutritional</a:t>
            </a:r>
            <a:r>
              <a:rPr sz="2950" spc="6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insights </a:t>
            </a:r>
            <a:r>
              <a:rPr sz="2950" dirty="0">
                <a:solidFill>
                  <a:srgbClr val="176942"/>
                </a:solidFill>
                <a:latin typeface="Microsoft Sans Serif"/>
                <a:cs typeface="Microsoft Sans Serif"/>
              </a:rPr>
              <a:t>in</a:t>
            </a:r>
            <a:r>
              <a:rPr sz="2950" spc="2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real</a:t>
            </a:r>
            <a:r>
              <a:rPr sz="2950" spc="26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time.</a:t>
            </a:r>
            <a:endParaRPr sz="2950">
              <a:latin typeface="Microsoft Sans Serif"/>
              <a:cs typeface="Microsoft Sans Serif"/>
            </a:endParaRPr>
          </a:p>
          <a:p>
            <a:pPr marL="332105" indent="-320040" algn="just">
              <a:lnSpc>
                <a:spcPts val="3385"/>
              </a:lnSpc>
              <a:buChar char="•"/>
              <a:tabLst>
                <a:tab pos="332105" algn="l"/>
              </a:tabLst>
            </a:pP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These</a:t>
            </a:r>
            <a:r>
              <a:rPr sz="2950" spc="5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limitations</a:t>
            </a:r>
            <a:r>
              <a:rPr sz="2950" spc="5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reduce</a:t>
            </a:r>
            <a:r>
              <a:rPr sz="2950" spc="6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the</a:t>
            </a:r>
            <a:r>
              <a:rPr sz="2950" spc="5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effectiveness</a:t>
            </a:r>
            <a:r>
              <a:rPr sz="2950" spc="6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950" spc="5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practicality</a:t>
            </a:r>
            <a:endParaRPr sz="2950">
              <a:latin typeface="Microsoft Sans Serif"/>
              <a:cs typeface="Microsoft Sans Serif"/>
            </a:endParaRPr>
          </a:p>
          <a:p>
            <a:pPr marL="332105" marR="12700" algn="just">
              <a:lnSpc>
                <a:spcPct val="99000"/>
              </a:lnSpc>
              <a:spcBef>
                <a:spcPts val="20"/>
              </a:spcBef>
            </a:pPr>
            <a:r>
              <a:rPr sz="2950" dirty="0">
                <a:solidFill>
                  <a:srgbClr val="176942"/>
                </a:solidFill>
                <a:latin typeface="Microsoft Sans Serif"/>
                <a:cs typeface="Microsoft Sans Serif"/>
              </a:rPr>
              <a:t>of</a:t>
            </a:r>
            <a:r>
              <a:rPr sz="2950" spc="3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current</a:t>
            </a:r>
            <a:r>
              <a:rPr sz="2950" spc="4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systems.</a:t>
            </a:r>
            <a:r>
              <a:rPr sz="2950" spc="3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70" dirty="0">
                <a:solidFill>
                  <a:srgbClr val="176942"/>
                </a:solidFill>
                <a:latin typeface="Microsoft Sans Serif"/>
                <a:cs typeface="Microsoft Sans Serif"/>
              </a:rPr>
              <a:t>Therefore,</a:t>
            </a:r>
            <a:r>
              <a:rPr sz="2950" spc="4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there</a:t>
            </a:r>
            <a:r>
              <a:rPr sz="2950" spc="40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dirty="0">
                <a:solidFill>
                  <a:srgbClr val="176942"/>
                </a:solidFill>
                <a:latin typeface="Microsoft Sans Serif"/>
                <a:cs typeface="Microsoft Sans Serif"/>
              </a:rPr>
              <a:t>is</a:t>
            </a:r>
            <a:r>
              <a:rPr sz="2950" spc="3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dirty="0">
                <a:solidFill>
                  <a:srgbClr val="176942"/>
                </a:solidFill>
                <a:latin typeface="Microsoft Sans Serif"/>
                <a:cs typeface="Microsoft Sans Serif"/>
              </a:rPr>
              <a:t>a</a:t>
            </a:r>
            <a:r>
              <a:rPr sz="2950" spc="3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pressing</a:t>
            </a:r>
            <a:r>
              <a:rPr sz="2950" spc="41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70" dirty="0">
                <a:solidFill>
                  <a:srgbClr val="176942"/>
                </a:solidFill>
                <a:latin typeface="Microsoft Sans Serif"/>
                <a:cs typeface="Microsoft Sans Serif"/>
              </a:rPr>
              <a:t>need</a:t>
            </a:r>
            <a:r>
              <a:rPr sz="2950" spc="4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-25" dirty="0">
                <a:solidFill>
                  <a:srgbClr val="176942"/>
                </a:solidFill>
                <a:latin typeface="Microsoft Sans Serif"/>
                <a:cs typeface="Microsoft Sans Serif"/>
              </a:rPr>
              <a:t>for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an</a:t>
            </a:r>
            <a:r>
              <a:rPr sz="2950" spc="45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AI-</a:t>
            </a:r>
            <a:r>
              <a:rPr sz="2950" spc="70" dirty="0">
                <a:solidFill>
                  <a:srgbClr val="176942"/>
                </a:solidFill>
                <a:latin typeface="Microsoft Sans Serif"/>
                <a:cs typeface="Microsoft Sans Serif"/>
              </a:rPr>
              <a:t>powered</a:t>
            </a:r>
            <a:r>
              <a:rPr sz="2950" spc="46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solution</a:t>
            </a:r>
            <a:r>
              <a:rPr sz="2950" spc="48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that</a:t>
            </a:r>
            <a:r>
              <a:rPr sz="2950" spc="48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automates</a:t>
            </a:r>
            <a:r>
              <a:rPr sz="2950" spc="4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nutritional</a:t>
            </a:r>
            <a:r>
              <a:rPr sz="2950" spc="5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tracking, </a:t>
            </a:r>
            <a:r>
              <a:rPr sz="2950" spc="70" dirty="0">
                <a:solidFill>
                  <a:srgbClr val="176942"/>
                </a:solidFill>
                <a:latin typeface="Microsoft Sans Serif"/>
                <a:cs typeface="Microsoft Sans Serif"/>
              </a:rPr>
              <a:t>enhances</a:t>
            </a:r>
            <a:r>
              <a:rPr sz="2950" spc="16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dirty="0">
                <a:solidFill>
                  <a:srgbClr val="176942"/>
                </a:solidFill>
                <a:latin typeface="Microsoft Sans Serif"/>
                <a:cs typeface="Microsoft Sans Serif"/>
              </a:rPr>
              <a:t>accuracy,</a:t>
            </a:r>
            <a:r>
              <a:rPr sz="2950" spc="18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improves</a:t>
            </a:r>
            <a:r>
              <a:rPr sz="2950" spc="18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accessibility,</a:t>
            </a:r>
            <a:r>
              <a:rPr sz="2950" spc="19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950" spc="19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9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provides </a:t>
            </a:r>
            <a:r>
              <a:rPr sz="29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personalized</a:t>
            </a:r>
            <a:r>
              <a:rPr sz="295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dietary</a:t>
            </a:r>
            <a:r>
              <a:rPr sz="295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9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recommendations.</a:t>
            </a:r>
            <a:endParaRPr sz="295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172710" cy="10287000"/>
            </a:xfrm>
            <a:custGeom>
              <a:avLst/>
              <a:gdLst/>
              <a:ahLst/>
              <a:cxnLst/>
              <a:rect l="l" t="t" r="r" b="b"/>
              <a:pathLst>
                <a:path w="5172710" h="10287000">
                  <a:moveTo>
                    <a:pt x="0" y="10287000"/>
                  </a:moveTo>
                  <a:lnTo>
                    <a:pt x="5172456" y="10287000"/>
                  </a:lnTo>
                  <a:lnTo>
                    <a:pt x="5172456" y="0"/>
                  </a:lnTo>
                  <a:lnTo>
                    <a:pt x="0" y="0"/>
                  </a:lnTo>
                  <a:lnTo>
                    <a:pt x="0" y="10287000"/>
                  </a:lnTo>
                  <a:close/>
                </a:path>
              </a:pathLst>
            </a:custGeom>
            <a:solidFill>
              <a:srgbClr val="C5E09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5172455" y="0"/>
              <a:ext cx="13115925" cy="9260205"/>
            </a:xfrm>
            <a:custGeom>
              <a:avLst/>
              <a:gdLst/>
              <a:ahLst/>
              <a:cxnLst/>
              <a:rect l="l" t="t" r="r" b="b"/>
              <a:pathLst>
                <a:path w="13115925" h="9260205">
                  <a:moveTo>
                    <a:pt x="0" y="9259824"/>
                  </a:moveTo>
                  <a:lnTo>
                    <a:pt x="13115544" y="9259824"/>
                  </a:lnTo>
                  <a:lnTo>
                    <a:pt x="13115544" y="0"/>
                  </a:lnTo>
                  <a:lnTo>
                    <a:pt x="0" y="0"/>
                  </a:lnTo>
                  <a:lnTo>
                    <a:pt x="0" y="9259824"/>
                  </a:lnTo>
                  <a:close/>
                </a:path>
              </a:pathLst>
            </a:custGeom>
            <a:solidFill>
              <a:srgbClr val="F6FF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172455" y="9259823"/>
              <a:ext cx="13115925" cy="1027430"/>
            </a:xfrm>
            <a:custGeom>
              <a:avLst/>
              <a:gdLst/>
              <a:ahLst/>
              <a:cxnLst/>
              <a:rect l="l" t="t" r="r" b="b"/>
              <a:pathLst>
                <a:path w="13115925" h="1027429">
                  <a:moveTo>
                    <a:pt x="13115544" y="0"/>
                  </a:moveTo>
                  <a:lnTo>
                    <a:pt x="0" y="0"/>
                  </a:lnTo>
                  <a:lnTo>
                    <a:pt x="0" y="1027176"/>
                  </a:lnTo>
                  <a:lnTo>
                    <a:pt x="13115544" y="1027176"/>
                  </a:lnTo>
                  <a:lnTo>
                    <a:pt x="13115544" y="0"/>
                  </a:lnTo>
                  <a:close/>
                </a:path>
              </a:pathLst>
            </a:custGeom>
            <a:solidFill>
              <a:srgbClr val="1769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3255" y="847344"/>
              <a:ext cx="5029200" cy="7421880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43255" y="847344"/>
              <a:ext cx="5029200" cy="7421880"/>
            </a:xfrm>
            <a:custGeom>
              <a:avLst/>
              <a:gdLst/>
              <a:ahLst/>
              <a:cxnLst/>
              <a:rect l="l" t="t" r="r" b="b"/>
              <a:pathLst>
                <a:path w="5029200" h="7421880">
                  <a:moveTo>
                    <a:pt x="348945" y="0"/>
                  </a:moveTo>
                  <a:lnTo>
                    <a:pt x="4680204" y="0"/>
                  </a:lnTo>
                  <a:lnTo>
                    <a:pt x="4727569" y="3185"/>
                  </a:lnTo>
                  <a:lnTo>
                    <a:pt x="4772995" y="12463"/>
                  </a:lnTo>
                  <a:lnTo>
                    <a:pt x="4816066" y="27420"/>
                  </a:lnTo>
                  <a:lnTo>
                    <a:pt x="4856367" y="47639"/>
                  </a:lnTo>
                  <a:lnTo>
                    <a:pt x="4893482" y="72705"/>
                  </a:lnTo>
                  <a:lnTo>
                    <a:pt x="4926996" y="102203"/>
                  </a:lnTo>
                  <a:lnTo>
                    <a:pt x="4956494" y="135717"/>
                  </a:lnTo>
                  <a:lnTo>
                    <a:pt x="4981560" y="172832"/>
                  </a:lnTo>
                  <a:lnTo>
                    <a:pt x="5001779" y="213133"/>
                  </a:lnTo>
                  <a:lnTo>
                    <a:pt x="5016736" y="256204"/>
                  </a:lnTo>
                  <a:lnTo>
                    <a:pt x="5026014" y="301630"/>
                  </a:lnTo>
                  <a:lnTo>
                    <a:pt x="5029200" y="348996"/>
                  </a:lnTo>
                  <a:lnTo>
                    <a:pt x="5029200" y="7072883"/>
                  </a:lnTo>
                  <a:lnTo>
                    <a:pt x="5026177" y="7118767"/>
                  </a:lnTo>
                  <a:lnTo>
                    <a:pt x="5017257" y="7163472"/>
                  </a:lnTo>
                  <a:lnTo>
                    <a:pt x="5002657" y="7206456"/>
                  </a:lnTo>
                  <a:lnTo>
                    <a:pt x="4982595" y="7247175"/>
                  </a:lnTo>
                  <a:lnTo>
                    <a:pt x="4957292" y="7285085"/>
                  </a:lnTo>
                  <a:lnTo>
                    <a:pt x="4926965" y="7319644"/>
                  </a:lnTo>
                  <a:lnTo>
                    <a:pt x="4892405" y="7349972"/>
                  </a:lnTo>
                  <a:lnTo>
                    <a:pt x="4854495" y="7375275"/>
                  </a:lnTo>
                  <a:lnTo>
                    <a:pt x="4813776" y="7395336"/>
                  </a:lnTo>
                  <a:lnTo>
                    <a:pt x="4770792" y="7409937"/>
                  </a:lnTo>
                  <a:lnTo>
                    <a:pt x="4726087" y="7418857"/>
                  </a:lnTo>
                  <a:lnTo>
                    <a:pt x="4680204" y="7421880"/>
                  </a:lnTo>
                  <a:lnTo>
                    <a:pt x="348945" y="7421880"/>
                  </a:lnTo>
                  <a:lnTo>
                    <a:pt x="301594" y="7418694"/>
                  </a:lnTo>
                  <a:lnTo>
                    <a:pt x="256179" y="7409416"/>
                  </a:lnTo>
                  <a:lnTo>
                    <a:pt x="213117" y="7394459"/>
                  </a:lnTo>
                  <a:lnTo>
                    <a:pt x="172823" y="7374240"/>
                  </a:lnTo>
                  <a:lnTo>
                    <a:pt x="135712" y="7349174"/>
                  </a:lnTo>
                  <a:lnTo>
                    <a:pt x="102201" y="7319676"/>
                  </a:lnTo>
                  <a:lnTo>
                    <a:pt x="72705" y="7286162"/>
                  </a:lnTo>
                  <a:lnTo>
                    <a:pt x="47640" y="7249047"/>
                  </a:lnTo>
                  <a:lnTo>
                    <a:pt x="27421" y="7208746"/>
                  </a:lnTo>
                  <a:lnTo>
                    <a:pt x="12464" y="7165675"/>
                  </a:lnTo>
                  <a:lnTo>
                    <a:pt x="3185" y="7120249"/>
                  </a:lnTo>
                  <a:lnTo>
                    <a:pt x="0" y="7072883"/>
                  </a:lnTo>
                  <a:lnTo>
                    <a:pt x="0" y="348996"/>
                  </a:lnTo>
                  <a:lnTo>
                    <a:pt x="3185" y="301630"/>
                  </a:lnTo>
                  <a:lnTo>
                    <a:pt x="12464" y="256204"/>
                  </a:lnTo>
                  <a:lnTo>
                    <a:pt x="27421" y="213133"/>
                  </a:lnTo>
                  <a:lnTo>
                    <a:pt x="47640" y="172832"/>
                  </a:lnTo>
                  <a:lnTo>
                    <a:pt x="72705" y="135717"/>
                  </a:lnTo>
                  <a:lnTo>
                    <a:pt x="102201" y="102203"/>
                  </a:lnTo>
                  <a:lnTo>
                    <a:pt x="135712" y="72705"/>
                  </a:lnTo>
                  <a:lnTo>
                    <a:pt x="172823" y="47639"/>
                  </a:lnTo>
                  <a:lnTo>
                    <a:pt x="213117" y="27420"/>
                  </a:lnTo>
                  <a:lnTo>
                    <a:pt x="256179" y="12463"/>
                  </a:lnTo>
                  <a:lnTo>
                    <a:pt x="301594" y="3185"/>
                  </a:lnTo>
                  <a:lnTo>
                    <a:pt x="348945" y="0"/>
                  </a:lnTo>
                  <a:close/>
                </a:path>
              </a:pathLst>
            </a:custGeom>
            <a:ln w="219456">
              <a:solidFill>
                <a:srgbClr val="3182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16789" rIns="0" bIns="0" rtlCol="0">
            <a:spAutoFit/>
          </a:bodyPr>
          <a:lstStyle/>
          <a:p>
            <a:pPr marL="5609590">
              <a:lnSpc>
                <a:spcPct val="100000"/>
              </a:lnSpc>
              <a:spcBef>
                <a:spcPts val="130"/>
              </a:spcBef>
            </a:pPr>
            <a:r>
              <a:rPr sz="7100" spc="-340" dirty="0"/>
              <a:t>PROPOSED</a:t>
            </a:r>
            <a:r>
              <a:rPr sz="7100" spc="-780" dirty="0"/>
              <a:t> </a:t>
            </a:r>
            <a:r>
              <a:rPr sz="7100" spc="-355" dirty="0"/>
              <a:t>SOLUTION</a:t>
            </a:r>
            <a:endParaRPr sz="7100"/>
          </a:p>
        </p:txBody>
      </p:sp>
      <p:sp>
        <p:nvSpPr>
          <p:cNvPr id="9" name="object 9"/>
          <p:cNvSpPr txBox="1"/>
          <p:nvPr/>
        </p:nvSpPr>
        <p:spPr>
          <a:xfrm>
            <a:off x="5244846" y="1666443"/>
            <a:ext cx="13054965" cy="4864735"/>
          </a:xfrm>
          <a:prstGeom prst="rect">
            <a:avLst/>
          </a:prstGeom>
        </p:spPr>
        <p:txBody>
          <a:bodyPr vert="horz" wrap="square" lIns="0" tIns="39370" rIns="0" bIns="0" rtlCol="0">
            <a:spAutoFit/>
          </a:bodyPr>
          <a:lstStyle/>
          <a:p>
            <a:pPr marL="362585" marR="13970" indent="-350520" algn="just">
              <a:lnSpc>
                <a:spcPts val="3790"/>
              </a:lnSpc>
              <a:spcBef>
                <a:spcPts val="310"/>
              </a:spcBef>
              <a:buChar char="•"/>
              <a:tabLst>
                <a:tab pos="362585" algn="l"/>
              </a:tabLst>
            </a:pPr>
            <a:r>
              <a:rPr sz="32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Nutreto.ai</a:t>
            </a:r>
            <a:r>
              <a:rPr sz="3250" spc="67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offers</a:t>
            </a:r>
            <a:r>
              <a:rPr sz="3250" spc="69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an</a:t>
            </a:r>
            <a:r>
              <a:rPr sz="3250" spc="67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80" dirty="0">
                <a:solidFill>
                  <a:srgbClr val="176942"/>
                </a:solidFill>
                <a:latin typeface="Microsoft Sans Serif"/>
                <a:cs typeface="Microsoft Sans Serif"/>
              </a:rPr>
              <a:t>AI-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powered</a:t>
            </a:r>
            <a:r>
              <a:rPr sz="3250" spc="69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solution</a:t>
            </a:r>
            <a:r>
              <a:rPr sz="3250" spc="67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3250" spc="68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overcome</a:t>
            </a:r>
            <a:r>
              <a:rPr sz="3250" spc="66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25" dirty="0">
                <a:solidFill>
                  <a:srgbClr val="176942"/>
                </a:solidFill>
                <a:latin typeface="Microsoft Sans Serif"/>
                <a:cs typeface="Microsoft Sans Serif"/>
              </a:rPr>
              <a:t>the </a:t>
            </a:r>
            <a:r>
              <a:rPr sz="32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limitations</a:t>
            </a:r>
            <a:r>
              <a:rPr sz="325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of</a:t>
            </a:r>
            <a:r>
              <a:rPr sz="325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traditional</a:t>
            </a:r>
            <a:r>
              <a:rPr sz="325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dietary</a:t>
            </a:r>
            <a:r>
              <a:rPr sz="3250" spc="2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management</a:t>
            </a:r>
            <a:r>
              <a:rPr sz="3250" spc="3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tools.</a:t>
            </a:r>
            <a:endParaRPr sz="3250">
              <a:latin typeface="Microsoft Sans Serif"/>
              <a:cs typeface="Microsoft Sans Serif"/>
            </a:endParaRPr>
          </a:p>
          <a:p>
            <a:pPr marL="362585" indent="-349885" algn="just">
              <a:lnSpc>
                <a:spcPts val="3645"/>
              </a:lnSpc>
              <a:buChar char="•"/>
              <a:tabLst>
                <a:tab pos="362585" algn="l"/>
              </a:tabLst>
            </a:pP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By</a:t>
            </a:r>
            <a:r>
              <a:rPr sz="3250" spc="45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integrating</a:t>
            </a:r>
            <a:r>
              <a:rPr sz="3250" spc="5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computer</a:t>
            </a:r>
            <a:r>
              <a:rPr sz="3250" spc="50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vision</a:t>
            </a:r>
            <a:r>
              <a:rPr sz="3250" spc="48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3250" spc="51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natural</a:t>
            </a:r>
            <a:r>
              <a:rPr sz="3250" spc="51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language</a:t>
            </a:r>
            <a:r>
              <a:rPr sz="3250" spc="5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processing,</a:t>
            </a:r>
            <a:endParaRPr sz="3250">
              <a:latin typeface="Microsoft Sans Serif"/>
              <a:cs typeface="Microsoft Sans Serif"/>
            </a:endParaRPr>
          </a:p>
          <a:p>
            <a:pPr marL="362585" marR="5080" algn="just">
              <a:lnSpc>
                <a:spcPct val="97300"/>
              </a:lnSpc>
              <a:spcBef>
                <a:spcPts val="65"/>
              </a:spcBef>
            </a:pP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the</a:t>
            </a:r>
            <a:r>
              <a:rPr sz="3250" spc="40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application</a:t>
            </a:r>
            <a:r>
              <a:rPr sz="3250" spc="4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can</a:t>
            </a:r>
            <a:r>
              <a:rPr sz="3250" spc="4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analyze</a:t>
            </a:r>
            <a:r>
              <a:rPr sz="3250" spc="46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images</a:t>
            </a:r>
            <a:r>
              <a:rPr sz="3250" spc="47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of</a:t>
            </a:r>
            <a:r>
              <a:rPr sz="3250" spc="4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food</a:t>
            </a:r>
            <a:r>
              <a:rPr sz="3250" spc="4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items</a:t>
            </a:r>
            <a:r>
              <a:rPr sz="3250" spc="4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3250" spc="41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provide</a:t>
            </a:r>
            <a:r>
              <a:rPr sz="3250" spc="43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35" dirty="0">
                <a:solidFill>
                  <a:srgbClr val="176942"/>
                </a:solidFill>
                <a:latin typeface="Microsoft Sans Serif"/>
                <a:cs typeface="Microsoft Sans Serif"/>
              </a:rPr>
              <a:t>real- 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time</a:t>
            </a:r>
            <a:r>
              <a:rPr sz="3250" spc="420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nutritional</a:t>
            </a:r>
            <a:r>
              <a:rPr sz="3250" spc="430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information,</a:t>
            </a:r>
            <a:r>
              <a:rPr sz="3250" spc="434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including</a:t>
            </a:r>
            <a:r>
              <a:rPr sz="3250" spc="420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calorie</a:t>
            </a:r>
            <a:r>
              <a:rPr sz="3250" spc="425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count</a:t>
            </a:r>
            <a:r>
              <a:rPr sz="3250" spc="415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and </a:t>
            </a:r>
            <a:r>
              <a:rPr sz="32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macronutrient</a:t>
            </a:r>
            <a:r>
              <a:rPr sz="3250" spc="26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breakdown.</a:t>
            </a:r>
            <a:endParaRPr sz="3250">
              <a:latin typeface="Microsoft Sans Serif"/>
              <a:cs typeface="Microsoft Sans Serif"/>
            </a:endParaRPr>
          </a:p>
          <a:p>
            <a:pPr marL="361315" marR="14604" indent="-349250" algn="just">
              <a:lnSpc>
                <a:spcPct val="97300"/>
              </a:lnSpc>
              <a:spcBef>
                <a:spcPts val="20"/>
              </a:spcBef>
              <a:buChar char="•"/>
              <a:tabLst>
                <a:tab pos="362585" algn="l"/>
              </a:tabLst>
            </a:pP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The</a:t>
            </a:r>
            <a:r>
              <a:rPr sz="3250" spc="9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Calmate</a:t>
            </a:r>
            <a:r>
              <a:rPr sz="3250" spc="8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module</a:t>
            </a:r>
            <a:r>
              <a:rPr sz="3250" spc="11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enables</a:t>
            </a:r>
            <a:r>
              <a:rPr sz="3250" spc="10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accurate</a:t>
            </a:r>
            <a:r>
              <a:rPr sz="3250" spc="8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food</a:t>
            </a:r>
            <a:r>
              <a:rPr sz="3250" spc="10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recognition,</a:t>
            </a:r>
            <a:r>
              <a:rPr sz="3250" spc="10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while 	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the</a:t>
            </a:r>
            <a:r>
              <a:rPr sz="3250" spc="345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Dishify</a:t>
            </a:r>
            <a:r>
              <a:rPr sz="3250" spc="330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module</a:t>
            </a:r>
            <a:r>
              <a:rPr sz="3250" spc="345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generates</a:t>
            </a:r>
            <a:r>
              <a:rPr sz="3250" spc="340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customizable</a:t>
            </a:r>
            <a:r>
              <a:rPr sz="3250" spc="350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recipes</a:t>
            </a:r>
            <a:r>
              <a:rPr sz="3250" spc="350" dirty="0">
                <a:solidFill>
                  <a:srgbClr val="176942"/>
                </a:solidFill>
                <a:latin typeface="Microsoft Sans Serif"/>
                <a:cs typeface="Microsoft Sans Serif"/>
              </a:rPr>
              <a:t>   </a:t>
            </a:r>
            <a:r>
              <a:rPr sz="3250" spc="-20" dirty="0">
                <a:solidFill>
                  <a:srgbClr val="176942"/>
                </a:solidFill>
                <a:latin typeface="Microsoft Sans Serif"/>
                <a:cs typeface="Microsoft Sans Serif"/>
              </a:rPr>
              <a:t>with 	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ingredient</a:t>
            </a:r>
            <a:r>
              <a:rPr sz="325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scaling</a:t>
            </a:r>
            <a:r>
              <a:rPr sz="325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based</a:t>
            </a:r>
            <a:r>
              <a:rPr sz="3250" spc="25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on</a:t>
            </a:r>
            <a:r>
              <a:rPr sz="325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serving</a:t>
            </a:r>
            <a:r>
              <a:rPr sz="3250" spc="2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sizes.</a:t>
            </a:r>
            <a:endParaRPr sz="3250">
              <a:latin typeface="Microsoft Sans Serif"/>
              <a:cs typeface="Microsoft Sans Serif"/>
            </a:endParaRPr>
          </a:p>
          <a:p>
            <a:pPr marL="362585" indent="-349885" algn="just">
              <a:lnSpc>
                <a:spcPts val="3815"/>
              </a:lnSpc>
              <a:buChar char="•"/>
              <a:tabLst>
                <a:tab pos="362585" algn="l"/>
              </a:tabLst>
            </a:pPr>
            <a:r>
              <a:rPr sz="32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Additionally,</a:t>
            </a:r>
            <a:r>
              <a:rPr sz="3250" spc="-3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Google</a:t>
            </a:r>
            <a:r>
              <a:rPr sz="3250" spc="8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Text-</a:t>
            </a:r>
            <a:r>
              <a:rPr sz="3250" spc="80" dirty="0">
                <a:solidFill>
                  <a:srgbClr val="176942"/>
                </a:solidFill>
                <a:latin typeface="Microsoft Sans Serif"/>
                <a:cs typeface="Microsoft Sans Serif"/>
              </a:rPr>
              <a:t>to-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Speech</a:t>
            </a:r>
            <a:r>
              <a:rPr sz="3250" spc="7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(GTTS)</a:t>
            </a:r>
            <a:r>
              <a:rPr sz="3250" spc="7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integration</a:t>
            </a:r>
            <a:r>
              <a:rPr sz="3250" spc="8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ensures</a:t>
            </a:r>
            <a:endParaRPr sz="3250">
              <a:latin typeface="Microsoft Sans Serif"/>
              <a:cs typeface="Microsoft Sans Serif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595365" y="6493255"/>
            <a:ext cx="10887710" cy="5194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2701290" algn="l"/>
                <a:tab pos="3502660" algn="l"/>
                <a:tab pos="5731510" algn="l"/>
                <a:tab pos="7368540" algn="l"/>
                <a:tab pos="9191625" algn="l"/>
                <a:tab pos="10392410" algn="l"/>
              </a:tabLst>
            </a:pP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accessibility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-25" dirty="0">
                <a:solidFill>
                  <a:srgbClr val="176942"/>
                </a:solidFill>
                <a:latin typeface="Microsoft Sans Serif"/>
                <a:cs typeface="Microsoft Sans Serif"/>
              </a:rPr>
              <a:t>by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delivering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results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audibly.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Built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on</a:t>
            </a:r>
            <a:endParaRPr sz="325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595365" y="6493255"/>
            <a:ext cx="12694285" cy="1001394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 indent="11205845">
              <a:lnSpc>
                <a:spcPts val="3790"/>
              </a:lnSpc>
              <a:spcBef>
                <a:spcPts val="300"/>
              </a:spcBef>
              <a:tabLst>
                <a:tab pos="2024380" algn="l"/>
                <a:tab pos="4149090" algn="l"/>
                <a:tab pos="5142865" algn="l"/>
                <a:tab pos="6865620" algn="l"/>
                <a:tab pos="7746365" algn="l"/>
                <a:tab pos="9392285" algn="l"/>
                <a:tab pos="10971530" algn="l"/>
                <a:tab pos="11721465" algn="l"/>
              </a:tabLst>
            </a:pPr>
            <a:r>
              <a:rPr sz="32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Python, </a:t>
            </a:r>
            <a:r>
              <a:rPr sz="325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OpenCV,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Streamlit,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-25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SQLite,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25" dirty="0">
                <a:solidFill>
                  <a:srgbClr val="176942"/>
                </a:solidFill>
                <a:latin typeface="Microsoft Sans Serif"/>
                <a:cs typeface="Microsoft Sans Serif"/>
              </a:rPr>
              <a:t>the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system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adopts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-25" dirty="0">
                <a:solidFill>
                  <a:srgbClr val="176942"/>
                </a:solidFill>
                <a:latin typeface="Microsoft Sans Serif"/>
                <a:cs typeface="Microsoft Sans Serif"/>
              </a:rPr>
              <a:t>an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</a:t>
            </a:r>
            <a:r>
              <a:rPr sz="325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Agile</a:t>
            </a:r>
            <a:endParaRPr sz="3250">
              <a:latin typeface="Microsoft Sans Serif"/>
              <a:cs typeface="Microsoft Sans Serif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595365" y="7459726"/>
            <a:ext cx="12693015" cy="1001394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>
              <a:lnSpc>
                <a:spcPts val="3790"/>
              </a:lnSpc>
              <a:spcBef>
                <a:spcPts val="300"/>
              </a:spcBef>
              <a:tabLst>
                <a:tab pos="9938385" algn="l"/>
              </a:tabLst>
            </a:pP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SDLC</a:t>
            </a:r>
            <a:r>
              <a:rPr sz="3250" spc="43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approach</a:t>
            </a:r>
            <a:r>
              <a:rPr sz="3250" spc="4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3250" spc="43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ensure</a:t>
            </a:r>
            <a:r>
              <a:rPr sz="3250" spc="45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iterative</a:t>
            </a:r>
            <a:r>
              <a:rPr sz="3250" spc="4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improvements,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	user</a:t>
            </a:r>
            <a:r>
              <a:rPr sz="3250" spc="5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feedback </a:t>
            </a:r>
            <a:r>
              <a:rPr sz="3250" spc="70" dirty="0">
                <a:solidFill>
                  <a:srgbClr val="176942"/>
                </a:solidFill>
                <a:latin typeface="Microsoft Sans Serif"/>
                <a:cs typeface="Microsoft Sans Serif"/>
              </a:rPr>
              <a:t>integration,</a:t>
            </a:r>
            <a:r>
              <a:rPr sz="3250" spc="21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3250" spc="2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continuous</a:t>
            </a:r>
            <a:r>
              <a:rPr sz="325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performance</a:t>
            </a:r>
            <a:r>
              <a:rPr sz="325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32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enhancement.</a:t>
            </a:r>
            <a:endParaRPr sz="325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2837" rIns="0" bIns="0" rtlCol="0">
            <a:spAutoFit/>
          </a:bodyPr>
          <a:lstStyle/>
          <a:p>
            <a:pPr marL="5124450">
              <a:lnSpc>
                <a:spcPct val="100000"/>
              </a:lnSpc>
              <a:spcBef>
                <a:spcPts val="95"/>
              </a:spcBef>
            </a:pPr>
            <a:r>
              <a:rPr sz="8500" spc="-395" dirty="0">
                <a:solidFill>
                  <a:srgbClr val="C5E096"/>
                </a:solidFill>
              </a:rPr>
              <a:t>TECH</a:t>
            </a:r>
            <a:r>
              <a:rPr sz="8500" spc="-980" dirty="0">
                <a:solidFill>
                  <a:srgbClr val="C5E096"/>
                </a:solidFill>
              </a:rPr>
              <a:t> </a:t>
            </a:r>
            <a:r>
              <a:rPr sz="8500" spc="-525" dirty="0">
                <a:solidFill>
                  <a:srgbClr val="C5E096"/>
                </a:solidFill>
              </a:rPr>
              <a:t>S</a:t>
            </a:r>
            <a:r>
              <a:rPr sz="8500" spc="-1150" dirty="0">
                <a:solidFill>
                  <a:srgbClr val="C5E096"/>
                </a:solidFill>
              </a:rPr>
              <a:t>T</a:t>
            </a:r>
            <a:r>
              <a:rPr sz="8500" spc="-520" dirty="0">
                <a:solidFill>
                  <a:srgbClr val="C5E096"/>
                </a:solidFill>
              </a:rPr>
              <a:t>AC</a:t>
            </a:r>
            <a:r>
              <a:rPr sz="8500" spc="-60" dirty="0">
                <a:solidFill>
                  <a:srgbClr val="C5E096"/>
                </a:solidFill>
              </a:rPr>
              <a:t>K</a:t>
            </a:r>
            <a:endParaRPr sz="8500"/>
          </a:p>
        </p:txBody>
      </p:sp>
      <p:grpSp>
        <p:nvGrpSpPr>
          <p:cNvPr id="3" name="object 3"/>
          <p:cNvGrpSpPr/>
          <p:nvPr/>
        </p:nvGrpSpPr>
        <p:grpSpPr>
          <a:xfrm>
            <a:off x="134112" y="2081783"/>
            <a:ext cx="11832590" cy="7919084"/>
            <a:chOff x="134112" y="2081783"/>
            <a:chExt cx="11832590" cy="7919084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4112" y="2097023"/>
              <a:ext cx="2350008" cy="235000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3944" y="4843272"/>
              <a:ext cx="2350008" cy="234696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80416" y="7583424"/>
              <a:ext cx="2417064" cy="241706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918192" y="2081783"/>
              <a:ext cx="1853183" cy="2002535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726168" y="6257543"/>
              <a:ext cx="2240279" cy="2243328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805416" y="4501895"/>
              <a:ext cx="2081783" cy="1953767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034016" y="8217407"/>
              <a:ext cx="1932431" cy="1783080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2771901" y="2218410"/>
            <a:ext cx="5498465" cy="43865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909955" indent="1905" algn="ctr">
              <a:lnSpc>
                <a:spcPct val="115900"/>
              </a:lnSpc>
              <a:spcBef>
                <a:spcPts val="90"/>
              </a:spcBef>
            </a:pP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300" spc="-1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versatile,</a:t>
            </a:r>
            <a:r>
              <a:rPr sz="23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high-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level 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programming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language</a:t>
            </a:r>
            <a:r>
              <a:rPr sz="23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widely</a:t>
            </a:r>
            <a:r>
              <a:rPr sz="23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used</a:t>
            </a:r>
            <a:r>
              <a:rPr sz="23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for</a:t>
            </a:r>
            <a:r>
              <a:rPr sz="23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artificial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intelligence,</a:t>
            </a:r>
            <a:r>
              <a:rPr sz="2300" spc="-7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machine</a:t>
            </a:r>
            <a:r>
              <a:rPr sz="2300" spc="-1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learning,</a:t>
            </a:r>
            <a:r>
              <a:rPr sz="23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processing,</a:t>
            </a:r>
            <a:r>
              <a:rPr sz="23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3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building</a:t>
            </a:r>
            <a:r>
              <a:rPr sz="23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scalable applications</a:t>
            </a:r>
            <a:endParaRPr sz="23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23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135"/>
              </a:spcBef>
            </a:pPr>
            <a:endParaRPr sz="2300">
              <a:latin typeface="Microsoft Sans Serif"/>
              <a:cs typeface="Microsoft Sans Serif"/>
            </a:endParaRPr>
          </a:p>
          <a:p>
            <a:pPr marL="147320" marR="5080" indent="2540" algn="ctr">
              <a:lnSpc>
                <a:spcPct val="116300"/>
              </a:lnSpc>
              <a:spcBef>
                <a:spcPts val="5"/>
              </a:spcBef>
            </a:pP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An</a:t>
            </a:r>
            <a:r>
              <a:rPr sz="215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open-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source</a:t>
            </a:r>
            <a:r>
              <a:rPr sz="215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computer</a:t>
            </a:r>
            <a:r>
              <a:rPr sz="21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vision</a:t>
            </a:r>
            <a:r>
              <a:rPr sz="21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library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enabling</a:t>
            </a:r>
            <a:r>
              <a:rPr sz="21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real-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time</a:t>
            </a:r>
            <a:r>
              <a:rPr sz="215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image</a:t>
            </a:r>
            <a:r>
              <a:rPr sz="215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processing,</a:t>
            </a:r>
            <a:r>
              <a:rPr sz="21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object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detection,</a:t>
            </a:r>
            <a:r>
              <a:rPr sz="215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15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classification</a:t>
            </a:r>
            <a:r>
              <a:rPr sz="2150" spc="-7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using</a:t>
            </a:r>
            <a:r>
              <a:rPr sz="21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advanced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algorithms</a:t>
            </a:r>
            <a:r>
              <a:rPr sz="215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15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machine</a:t>
            </a:r>
            <a:r>
              <a:rPr sz="21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learning.</a:t>
            </a:r>
            <a:endParaRPr sz="2150">
              <a:latin typeface="Microsoft Sans Serif"/>
              <a:cs typeface="Microsoft Sans Serif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742438" y="7624698"/>
            <a:ext cx="5508625" cy="165036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065" marR="5080" algn="ctr">
              <a:lnSpc>
                <a:spcPct val="118500"/>
              </a:lnSpc>
              <a:spcBef>
                <a:spcPts val="85"/>
              </a:spcBef>
            </a:pP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25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framework</a:t>
            </a:r>
            <a:r>
              <a:rPr sz="225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designed</a:t>
            </a:r>
            <a:r>
              <a:rPr sz="22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25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build</a:t>
            </a:r>
            <a:r>
              <a:rPr sz="225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applications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powered</a:t>
            </a:r>
            <a:r>
              <a:rPr sz="22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by</a:t>
            </a:r>
            <a:r>
              <a:rPr sz="225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large</a:t>
            </a:r>
            <a:r>
              <a:rPr sz="225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language</a:t>
            </a:r>
            <a:r>
              <a:rPr sz="225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models,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enabling</a:t>
            </a:r>
            <a:r>
              <a:rPr sz="225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contextual</a:t>
            </a:r>
            <a:r>
              <a:rPr sz="225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understanding</a:t>
            </a:r>
            <a:r>
              <a:rPr sz="225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conversational</a:t>
            </a:r>
            <a:r>
              <a:rPr sz="2250" spc="-1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AI</a:t>
            </a:r>
            <a:r>
              <a:rPr sz="225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interactions</a:t>
            </a:r>
            <a:r>
              <a:rPr sz="225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effectively.</a:t>
            </a:r>
            <a:endParaRPr sz="2250">
              <a:latin typeface="Microsoft Sans Serif"/>
              <a:cs typeface="Microsoft Sans Serif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127230" y="1956177"/>
            <a:ext cx="5692775" cy="77089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217804" marR="315595" algn="ctr">
              <a:lnSpc>
                <a:spcPct val="117100"/>
              </a:lnSpc>
              <a:spcBef>
                <a:spcPts val="115"/>
              </a:spcBef>
            </a:pPr>
            <a:r>
              <a:rPr sz="235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350" spc="-1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dirty="0">
                <a:solidFill>
                  <a:srgbClr val="FFFFFF"/>
                </a:solidFill>
                <a:latin typeface="Microsoft Sans Serif"/>
                <a:cs typeface="Microsoft Sans Serif"/>
              </a:rPr>
              <a:t>natural</a:t>
            </a:r>
            <a:r>
              <a:rPr sz="235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dirty="0">
                <a:solidFill>
                  <a:srgbClr val="FFFFFF"/>
                </a:solidFill>
                <a:latin typeface="Microsoft Sans Serif"/>
                <a:cs typeface="Microsoft Sans Serif"/>
              </a:rPr>
              <a:t>language</a:t>
            </a:r>
            <a:r>
              <a:rPr sz="23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processing</a:t>
            </a:r>
            <a:r>
              <a:rPr sz="2350" spc="-1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dirty="0">
                <a:solidFill>
                  <a:srgbClr val="FFFFFF"/>
                </a:solidFill>
                <a:latin typeface="Microsoft Sans Serif"/>
                <a:cs typeface="Microsoft Sans Serif"/>
              </a:rPr>
              <a:t>API</a:t>
            </a:r>
            <a:r>
              <a:rPr sz="235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that </a:t>
            </a:r>
            <a:r>
              <a:rPr sz="2350" dirty="0">
                <a:solidFill>
                  <a:srgbClr val="FFFFFF"/>
                </a:solidFill>
                <a:latin typeface="Microsoft Sans Serif"/>
                <a:cs typeface="Microsoft Sans Serif"/>
              </a:rPr>
              <a:t>enhances</a:t>
            </a:r>
            <a:r>
              <a:rPr sz="235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conversational</a:t>
            </a:r>
            <a:r>
              <a:rPr sz="235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responses, </a:t>
            </a:r>
            <a:r>
              <a:rPr sz="2350" dirty="0">
                <a:solidFill>
                  <a:srgbClr val="FFFFFF"/>
                </a:solidFill>
                <a:latin typeface="Microsoft Sans Serif"/>
                <a:cs typeface="Microsoft Sans Serif"/>
              </a:rPr>
              <a:t>enabling</a:t>
            </a:r>
            <a:r>
              <a:rPr sz="235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intelligent,</a:t>
            </a:r>
            <a:r>
              <a:rPr sz="2350" spc="-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dirty="0">
                <a:solidFill>
                  <a:srgbClr val="FFFFFF"/>
                </a:solidFill>
                <a:latin typeface="Microsoft Sans Serif"/>
                <a:cs typeface="Microsoft Sans Serif"/>
              </a:rPr>
              <a:t>context-</a:t>
            </a:r>
            <a:r>
              <a:rPr sz="23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aware communication</a:t>
            </a:r>
            <a:r>
              <a:rPr sz="235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dirty="0">
                <a:solidFill>
                  <a:srgbClr val="FFFFFF"/>
                </a:solidFill>
                <a:latin typeface="Microsoft Sans Serif"/>
                <a:cs typeface="Microsoft Sans Serif"/>
              </a:rPr>
              <a:t>between</a:t>
            </a:r>
            <a:r>
              <a:rPr sz="235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dirty="0">
                <a:solidFill>
                  <a:srgbClr val="FFFFFF"/>
                </a:solidFill>
                <a:latin typeface="Microsoft Sans Serif"/>
                <a:cs typeface="Microsoft Sans Serif"/>
              </a:rPr>
              <a:t>users</a:t>
            </a:r>
            <a:r>
              <a:rPr sz="235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35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3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application.</a:t>
            </a:r>
            <a:endParaRPr sz="235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350">
              <a:latin typeface="Microsoft Sans Serif"/>
              <a:cs typeface="Microsoft Sans Serif"/>
            </a:endParaRPr>
          </a:p>
          <a:p>
            <a:pPr marL="12065" marR="5080" indent="-3810" algn="ctr">
              <a:lnSpc>
                <a:spcPct val="115999"/>
              </a:lnSpc>
              <a:spcBef>
                <a:spcPts val="5"/>
              </a:spcBef>
            </a:pP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300" spc="-1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lightweight Python</a:t>
            </a:r>
            <a:r>
              <a:rPr sz="2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library</a:t>
            </a:r>
            <a:r>
              <a:rPr sz="23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that</a:t>
            </a:r>
            <a:r>
              <a:rPr sz="23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converts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text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into</a:t>
            </a:r>
            <a:r>
              <a:rPr sz="23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natural-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sounding</a:t>
            </a:r>
            <a:r>
              <a:rPr sz="2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speech,</a:t>
            </a:r>
            <a:r>
              <a:rPr sz="23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providing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auditory</a:t>
            </a:r>
            <a:r>
              <a:rPr sz="23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accessibility</a:t>
            </a:r>
            <a:r>
              <a:rPr sz="23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for</a:t>
            </a:r>
            <a:r>
              <a:rPr sz="2300" spc="-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visually</a:t>
            </a:r>
            <a:r>
              <a:rPr sz="23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impaired</a:t>
            </a:r>
            <a:r>
              <a:rPr sz="2300" spc="-1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or </a:t>
            </a:r>
            <a:r>
              <a:rPr sz="23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convenience-</a:t>
            </a:r>
            <a:r>
              <a:rPr sz="2300" dirty="0">
                <a:solidFill>
                  <a:srgbClr val="FFFFFF"/>
                </a:solidFill>
                <a:latin typeface="Microsoft Sans Serif"/>
                <a:cs typeface="Microsoft Sans Serif"/>
              </a:rPr>
              <a:t>focused</a:t>
            </a:r>
            <a:r>
              <a:rPr sz="23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users.</a:t>
            </a:r>
            <a:endParaRPr sz="23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920"/>
              </a:spcBef>
            </a:pPr>
            <a:endParaRPr sz="2300">
              <a:latin typeface="Microsoft Sans Serif"/>
              <a:cs typeface="Microsoft Sans Serif"/>
            </a:endParaRPr>
          </a:p>
          <a:p>
            <a:pPr marL="282575" marR="199390" algn="ctr">
              <a:lnSpc>
                <a:spcPct val="116700"/>
              </a:lnSpc>
            </a:pP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An</a:t>
            </a:r>
            <a:r>
              <a:rPr sz="20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open-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source</a:t>
            </a:r>
            <a:r>
              <a:rPr sz="20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Python</a:t>
            </a:r>
            <a:r>
              <a:rPr sz="20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framework</a:t>
            </a:r>
            <a:r>
              <a:rPr sz="20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for</a:t>
            </a:r>
            <a:r>
              <a:rPr sz="20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building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interactive,</a:t>
            </a:r>
            <a:r>
              <a:rPr sz="20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data-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driven</a:t>
            </a:r>
            <a:r>
              <a:rPr sz="20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web</a:t>
            </a:r>
            <a:r>
              <a:rPr sz="20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applications</a:t>
            </a:r>
            <a:r>
              <a:rPr sz="20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with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minimal</a:t>
            </a:r>
            <a:r>
              <a:rPr sz="2000" spc="-7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effort,</a:t>
            </a:r>
            <a:r>
              <a:rPr sz="20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offering</a:t>
            </a:r>
            <a:r>
              <a:rPr sz="20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real-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time</a:t>
            </a:r>
            <a:r>
              <a:rPr sz="20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updates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responsive</a:t>
            </a:r>
            <a:r>
              <a:rPr sz="20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interfaces.</a:t>
            </a:r>
            <a:endParaRPr sz="2000">
              <a:latin typeface="Microsoft Sans Serif"/>
              <a:cs typeface="Microsoft Sans Serif"/>
            </a:endParaRPr>
          </a:p>
          <a:p>
            <a:pPr marL="248285" marR="210185" indent="1905" algn="ctr">
              <a:lnSpc>
                <a:spcPct val="116700"/>
              </a:lnSpc>
              <a:spcBef>
                <a:spcPts val="1530"/>
              </a:spcBef>
            </a:pP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000" spc="-1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lightweight,</a:t>
            </a:r>
            <a:r>
              <a:rPr sz="2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serverless,</a:t>
            </a:r>
            <a:r>
              <a:rPr sz="20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0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self-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contained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database</a:t>
            </a:r>
            <a:r>
              <a:rPr sz="20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engine</a:t>
            </a:r>
            <a:r>
              <a:rPr sz="20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widely</a:t>
            </a:r>
            <a:r>
              <a:rPr sz="20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used</a:t>
            </a:r>
            <a:r>
              <a:rPr sz="20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for</a:t>
            </a:r>
            <a:r>
              <a:rPr sz="2000" spc="-10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embedding</a:t>
            </a:r>
            <a:r>
              <a:rPr sz="20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in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applications</a:t>
            </a:r>
            <a:r>
              <a:rPr sz="20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0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store,</a:t>
            </a:r>
            <a:r>
              <a:rPr sz="20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manage,</a:t>
            </a:r>
            <a:r>
              <a:rPr sz="20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0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query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structured</a:t>
            </a:r>
            <a:r>
              <a:rPr sz="2000" spc="-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data.</a:t>
            </a:r>
            <a:endParaRPr sz="20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2837" rIns="0" bIns="0" rtlCol="0">
            <a:spAutoFit/>
          </a:bodyPr>
          <a:lstStyle/>
          <a:p>
            <a:pPr marL="5152390">
              <a:lnSpc>
                <a:spcPct val="100000"/>
              </a:lnSpc>
              <a:spcBef>
                <a:spcPts val="95"/>
              </a:spcBef>
            </a:pPr>
            <a:r>
              <a:rPr sz="8500" spc="-440" dirty="0">
                <a:solidFill>
                  <a:srgbClr val="C5E096"/>
                </a:solidFill>
              </a:rPr>
              <a:t>TESTING</a:t>
            </a:r>
            <a:r>
              <a:rPr sz="8500" spc="-930" dirty="0">
                <a:solidFill>
                  <a:srgbClr val="C5E096"/>
                </a:solidFill>
              </a:rPr>
              <a:t> </a:t>
            </a:r>
            <a:r>
              <a:rPr sz="8500" spc="-415" dirty="0">
                <a:solidFill>
                  <a:srgbClr val="C5E096"/>
                </a:solidFill>
              </a:rPr>
              <a:t>TECH</a:t>
            </a:r>
            <a:endParaRPr sz="8500"/>
          </a:p>
        </p:txBody>
      </p:sp>
      <p:grpSp>
        <p:nvGrpSpPr>
          <p:cNvPr id="3" name="object 3"/>
          <p:cNvGrpSpPr/>
          <p:nvPr/>
        </p:nvGrpSpPr>
        <p:grpSpPr>
          <a:xfrm>
            <a:off x="304800" y="1908048"/>
            <a:ext cx="12347575" cy="7348855"/>
            <a:chOff x="304800" y="1908048"/>
            <a:chExt cx="12347575" cy="734885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84631" y="2020824"/>
              <a:ext cx="3127247" cy="312724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04800" y="5769863"/>
              <a:ext cx="3486912" cy="348691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299447" y="1908048"/>
              <a:ext cx="3352800" cy="334975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299447" y="5769863"/>
              <a:ext cx="3352800" cy="3486912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3832097" y="1926768"/>
            <a:ext cx="4812665" cy="286702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16599"/>
              </a:lnSpc>
              <a:spcBef>
                <a:spcPts val="85"/>
              </a:spcBef>
            </a:pPr>
            <a:r>
              <a:rPr sz="2000" b="1" dirty="0">
                <a:solidFill>
                  <a:srgbClr val="FFFFFF"/>
                </a:solidFill>
                <a:latin typeface="Arial"/>
                <a:cs typeface="Arial"/>
              </a:rPr>
              <a:t>Unit</a:t>
            </a:r>
            <a:r>
              <a:rPr sz="2000" b="1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b="1" spc="-20" dirty="0">
                <a:solidFill>
                  <a:srgbClr val="FFFFFF"/>
                </a:solidFill>
                <a:latin typeface="Arial"/>
                <a:cs typeface="Arial"/>
              </a:rPr>
              <a:t>Testing:</a:t>
            </a:r>
            <a:r>
              <a:rPr sz="2000" b="1" spc="-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Each</a:t>
            </a:r>
            <a:r>
              <a:rPr sz="20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module,</a:t>
            </a:r>
            <a:r>
              <a:rPr sz="20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including</a:t>
            </a:r>
            <a:r>
              <a:rPr sz="20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food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recognition,</a:t>
            </a:r>
            <a:r>
              <a:rPr sz="20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recipe</a:t>
            </a:r>
            <a:r>
              <a:rPr sz="20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generation,</a:t>
            </a:r>
            <a:r>
              <a:rPr sz="20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0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text-</a:t>
            </a:r>
            <a:r>
              <a:rPr sz="20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to-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speech,</a:t>
            </a:r>
            <a:r>
              <a:rPr sz="20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was</a:t>
            </a:r>
            <a:r>
              <a:rPr sz="20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tested</a:t>
            </a:r>
            <a:r>
              <a:rPr sz="20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20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isolation</a:t>
            </a:r>
            <a:r>
              <a:rPr sz="20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0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verify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correct</a:t>
            </a:r>
            <a:r>
              <a:rPr sz="20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functionality.</a:t>
            </a:r>
            <a:r>
              <a:rPr sz="200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This</a:t>
            </a:r>
            <a:r>
              <a:rPr sz="20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ensured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individual</a:t>
            </a:r>
            <a:r>
              <a:rPr sz="2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components</a:t>
            </a:r>
            <a:r>
              <a:rPr sz="2000" spc="-1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performed</a:t>
            </a:r>
            <a:r>
              <a:rPr sz="2000" spc="-1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reliably,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handled</a:t>
            </a:r>
            <a:r>
              <a:rPr sz="20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edge</a:t>
            </a:r>
            <a:r>
              <a:rPr sz="20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cases</a:t>
            </a:r>
            <a:r>
              <a:rPr sz="20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effectively,</a:t>
            </a:r>
            <a:r>
              <a:rPr sz="2000" spc="-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produced</a:t>
            </a:r>
            <a:r>
              <a:rPr sz="20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accurate</a:t>
            </a:r>
            <a:r>
              <a:rPr sz="20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outputs</a:t>
            </a:r>
            <a:r>
              <a:rPr sz="20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without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unexpected</a:t>
            </a:r>
            <a:r>
              <a:rPr sz="20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errors</a:t>
            </a:r>
            <a:r>
              <a:rPr sz="20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or</a:t>
            </a:r>
            <a:r>
              <a:rPr sz="20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breakdowns.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68292" y="5680659"/>
            <a:ext cx="5090795" cy="35687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-1270" algn="ctr">
              <a:lnSpc>
                <a:spcPct val="117400"/>
              </a:lnSpc>
              <a:spcBef>
                <a:spcPts val="95"/>
              </a:spcBef>
            </a:pPr>
            <a:r>
              <a:rPr sz="2200" b="1" dirty="0">
                <a:solidFill>
                  <a:srgbClr val="FFFFFF"/>
                </a:solidFill>
                <a:latin typeface="Arial"/>
                <a:cs typeface="Arial"/>
              </a:rPr>
              <a:t>Integration</a:t>
            </a:r>
            <a:r>
              <a:rPr sz="2200" b="1" spc="-1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b="1" spc="-20" dirty="0">
                <a:solidFill>
                  <a:srgbClr val="FFFFFF"/>
                </a:solidFill>
                <a:latin typeface="Arial"/>
                <a:cs typeface="Arial"/>
              </a:rPr>
              <a:t>Testing:</a:t>
            </a:r>
            <a:r>
              <a:rPr sz="220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Testing</a:t>
            </a:r>
            <a:r>
              <a:rPr sz="22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verified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smooth</a:t>
            </a:r>
            <a:r>
              <a:rPr sz="2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interaction between</a:t>
            </a:r>
            <a:r>
              <a:rPr sz="22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modules,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such</a:t>
            </a:r>
            <a:r>
              <a:rPr sz="22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as</a:t>
            </a:r>
            <a:r>
              <a:rPr sz="22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Calmate’s</a:t>
            </a:r>
            <a:r>
              <a:rPr sz="2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nutritional</a:t>
            </a:r>
            <a:r>
              <a:rPr sz="22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outputs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feeding</a:t>
            </a:r>
            <a:r>
              <a:rPr sz="22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correctly</a:t>
            </a:r>
            <a:r>
              <a:rPr sz="2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into the</a:t>
            </a:r>
            <a:r>
              <a:rPr sz="22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TTS</a:t>
            </a:r>
            <a:r>
              <a:rPr sz="2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module.</a:t>
            </a:r>
            <a:r>
              <a:rPr sz="2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It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confirmed</a:t>
            </a:r>
            <a:r>
              <a:rPr sz="22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that</a:t>
            </a:r>
            <a:r>
              <a:rPr sz="2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Dishify</a:t>
            </a:r>
            <a:r>
              <a:rPr sz="22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recipes</a:t>
            </a:r>
            <a:r>
              <a:rPr sz="2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integrated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seamlessly</a:t>
            </a:r>
            <a:r>
              <a:rPr sz="22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with</a:t>
            </a:r>
            <a:r>
              <a:rPr sz="22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database,</a:t>
            </a:r>
            <a:r>
              <a:rPr sz="2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ensuring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sz="22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consistency</a:t>
            </a:r>
            <a:r>
              <a:rPr sz="22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functional</a:t>
            </a:r>
            <a:r>
              <a:rPr sz="22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harmony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across</a:t>
            </a:r>
            <a:r>
              <a:rPr sz="22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all</a:t>
            </a:r>
            <a:r>
              <a:rPr sz="22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interconnected</a:t>
            </a:r>
            <a:r>
              <a:rPr sz="22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system components.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672186" y="1929231"/>
            <a:ext cx="5448935" cy="278130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indent="-13970" algn="ctr">
              <a:lnSpc>
                <a:spcPct val="120200"/>
              </a:lnSpc>
              <a:spcBef>
                <a:spcPts val="85"/>
              </a:spcBef>
            </a:pPr>
            <a:r>
              <a:rPr sz="2150" b="1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r>
              <a:rPr sz="2150" b="1" spc="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b="1" spc="-10" dirty="0">
                <a:solidFill>
                  <a:srgbClr val="FFFFFF"/>
                </a:solidFill>
                <a:latin typeface="Arial"/>
                <a:cs typeface="Arial"/>
              </a:rPr>
              <a:t>Testing:</a:t>
            </a:r>
            <a:r>
              <a:rPr sz="2150" b="1" spc="-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15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complete</a:t>
            </a:r>
            <a:r>
              <a:rPr sz="21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evaluation</a:t>
            </a:r>
            <a:r>
              <a:rPr sz="215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of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15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entire</a:t>
            </a:r>
            <a:r>
              <a:rPr sz="21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application</a:t>
            </a:r>
            <a:r>
              <a:rPr sz="215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was</a:t>
            </a:r>
            <a:r>
              <a:rPr sz="21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conducted</a:t>
            </a:r>
            <a:r>
              <a:rPr sz="21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under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real-world</a:t>
            </a:r>
            <a:r>
              <a:rPr sz="215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conditions.</a:t>
            </a:r>
            <a:r>
              <a:rPr sz="21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This</a:t>
            </a:r>
            <a:r>
              <a:rPr sz="215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testing</a:t>
            </a:r>
            <a:r>
              <a:rPr sz="215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validated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performance,</a:t>
            </a:r>
            <a:r>
              <a:rPr sz="215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scalability,</a:t>
            </a:r>
            <a:r>
              <a:rPr sz="21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accuracy,</a:t>
            </a:r>
            <a:r>
              <a:rPr sz="215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150" spc="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user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workflows,</a:t>
            </a:r>
            <a:r>
              <a:rPr sz="215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ensuring</a:t>
            </a:r>
            <a:r>
              <a:rPr sz="215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15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platform</a:t>
            </a:r>
            <a:r>
              <a:rPr sz="215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delivered</a:t>
            </a:r>
            <a:r>
              <a:rPr sz="21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a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cohesive,</a:t>
            </a:r>
            <a:r>
              <a:rPr sz="215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reliable,</a:t>
            </a:r>
            <a:r>
              <a:rPr sz="215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15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efficient</a:t>
            </a:r>
            <a:r>
              <a:rPr sz="215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dietary </a:t>
            </a:r>
            <a:r>
              <a:rPr sz="2150" dirty="0">
                <a:solidFill>
                  <a:srgbClr val="FFFFFF"/>
                </a:solidFill>
                <a:latin typeface="Microsoft Sans Serif"/>
                <a:cs typeface="Microsoft Sans Serif"/>
              </a:rPr>
              <a:t>management</a:t>
            </a:r>
            <a:r>
              <a:rPr sz="215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experience.</a:t>
            </a:r>
            <a:endParaRPr sz="215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2975463" y="5775476"/>
            <a:ext cx="5102225" cy="317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-635" algn="ctr">
              <a:lnSpc>
                <a:spcPct val="114799"/>
              </a:lnSpc>
              <a:spcBef>
                <a:spcPts val="95"/>
              </a:spcBef>
            </a:pPr>
            <a:r>
              <a:rPr sz="2250" b="1" dirty="0">
                <a:solidFill>
                  <a:srgbClr val="FFFFFF"/>
                </a:solidFill>
                <a:latin typeface="Arial"/>
                <a:cs typeface="Arial"/>
              </a:rPr>
              <a:t>User</a:t>
            </a:r>
            <a:r>
              <a:rPr sz="2250" b="1" spc="-1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50" b="1" dirty="0">
                <a:solidFill>
                  <a:srgbClr val="FFFFFF"/>
                </a:solidFill>
                <a:latin typeface="Arial"/>
                <a:cs typeface="Arial"/>
              </a:rPr>
              <a:t>Acceptance</a:t>
            </a:r>
            <a:r>
              <a:rPr sz="2250" b="1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50" b="1" spc="-30" dirty="0">
                <a:solidFill>
                  <a:srgbClr val="FFFFFF"/>
                </a:solidFill>
                <a:latin typeface="Arial"/>
                <a:cs typeface="Arial"/>
              </a:rPr>
              <a:t>Testing:</a:t>
            </a:r>
            <a:r>
              <a:rPr sz="2250" b="1" spc="-1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250" spc="-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sample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group</a:t>
            </a:r>
            <a:r>
              <a:rPr sz="22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25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users</a:t>
            </a:r>
            <a:r>
              <a:rPr sz="22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interacted</a:t>
            </a:r>
            <a:r>
              <a:rPr sz="22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with </a:t>
            </a:r>
            <a:r>
              <a:rPr sz="22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the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application</a:t>
            </a:r>
            <a:r>
              <a:rPr sz="225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22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assess</a:t>
            </a:r>
            <a:r>
              <a:rPr sz="225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usability, accessibility,</a:t>
            </a:r>
            <a:r>
              <a:rPr sz="225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and</a:t>
            </a:r>
            <a:r>
              <a:rPr sz="225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satisfaction.</a:t>
            </a:r>
            <a:r>
              <a:rPr sz="2250" spc="-1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Their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feedback</a:t>
            </a:r>
            <a:r>
              <a:rPr sz="225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guided</a:t>
            </a:r>
            <a:r>
              <a:rPr sz="22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refinements</a:t>
            </a:r>
            <a:r>
              <a:rPr sz="225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in</a:t>
            </a:r>
            <a:r>
              <a:rPr sz="22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25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user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interface,</a:t>
            </a:r>
            <a:r>
              <a:rPr sz="2250" spc="-7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accessibility</a:t>
            </a:r>
            <a:r>
              <a:rPr sz="225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features,</a:t>
            </a:r>
            <a:r>
              <a:rPr sz="225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recipe</a:t>
            </a:r>
            <a:r>
              <a:rPr sz="225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accuracy,</a:t>
            </a:r>
            <a:r>
              <a:rPr sz="225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ensuring</a:t>
            </a:r>
            <a:r>
              <a:rPr sz="225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the</a:t>
            </a:r>
            <a:r>
              <a:rPr sz="225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system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met</a:t>
            </a:r>
            <a:r>
              <a:rPr sz="225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real</a:t>
            </a:r>
            <a:r>
              <a:rPr sz="225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250" dirty="0">
                <a:solidFill>
                  <a:srgbClr val="FFFFFF"/>
                </a:solidFill>
                <a:latin typeface="Microsoft Sans Serif"/>
                <a:cs typeface="Microsoft Sans Serif"/>
              </a:rPr>
              <a:t>user</a:t>
            </a:r>
            <a:r>
              <a:rPr sz="225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 expectations.</a:t>
            </a:r>
            <a:endParaRPr sz="225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0826750" cy="10287000"/>
            <a:chOff x="0" y="0"/>
            <a:chExt cx="1082675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0826750" cy="10287000"/>
            </a:xfrm>
            <a:custGeom>
              <a:avLst/>
              <a:gdLst/>
              <a:ahLst/>
              <a:cxnLst/>
              <a:rect l="l" t="t" r="r" b="b"/>
              <a:pathLst>
                <a:path w="10826750" h="10287000">
                  <a:moveTo>
                    <a:pt x="0" y="10287000"/>
                  </a:moveTo>
                  <a:lnTo>
                    <a:pt x="10826496" y="10287000"/>
                  </a:lnTo>
                  <a:lnTo>
                    <a:pt x="10826496" y="0"/>
                  </a:lnTo>
                  <a:lnTo>
                    <a:pt x="0" y="0"/>
                  </a:lnTo>
                  <a:lnTo>
                    <a:pt x="0" y="10287000"/>
                  </a:lnTo>
                  <a:close/>
                </a:path>
              </a:pathLst>
            </a:custGeom>
            <a:solidFill>
              <a:srgbClr val="F6FF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9259823"/>
              <a:ext cx="10400030" cy="1027430"/>
            </a:xfrm>
            <a:custGeom>
              <a:avLst/>
              <a:gdLst/>
              <a:ahLst/>
              <a:cxnLst/>
              <a:rect l="l" t="t" r="r" b="b"/>
              <a:pathLst>
                <a:path w="10400030" h="1027429">
                  <a:moveTo>
                    <a:pt x="10399776" y="0"/>
                  </a:moveTo>
                  <a:lnTo>
                    <a:pt x="0" y="0"/>
                  </a:lnTo>
                  <a:lnTo>
                    <a:pt x="0" y="1027176"/>
                  </a:lnTo>
                  <a:lnTo>
                    <a:pt x="10399776" y="1027176"/>
                  </a:lnTo>
                  <a:lnTo>
                    <a:pt x="10399776" y="0"/>
                  </a:lnTo>
                  <a:close/>
                </a:path>
              </a:pathLst>
            </a:custGeom>
            <a:solidFill>
              <a:srgbClr val="1769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10826495" y="-109728"/>
            <a:ext cx="7482840" cy="10506710"/>
            <a:chOff x="10826495" y="-109728"/>
            <a:chExt cx="7482840" cy="10506710"/>
          </a:xfrm>
        </p:grpSpPr>
        <p:sp>
          <p:nvSpPr>
            <p:cNvPr id="6" name="object 6"/>
            <p:cNvSpPr/>
            <p:nvPr/>
          </p:nvSpPr>
          <p:spPr>
            <a:xfrm>
              <a:off x="12085319" y="0"/>
              <a:ext cx="6202680" cy="10287000"/>
            </a:xfrm>
            <a:custGeom>
              <a:avLst/>
              <a:gdLst/>
              <a:ahLst/>
              <a:cxnLst/>
              <a:rect l="l" t="t" r="r" b="b"/>
              <a:pathLst>
                <a:path w="6202680" h="10287000">
                  <a:moveTo>
                    <a:pt x="0" y="10287000"/>
                  </a:moveTo>
                  <a:lnTo>
                    <a:pt x="6202680" y="10287000"/>
                  </a:lnTo>
                  <a:lnTo>
                    <a:pt x="6202680" y="0"/>
                  </a:lnTo>
                  <a:lnTo>
                    <a:pt x="0" y="0"/>
                  </a:lnTo>
                  <a:lnTo>
                    <a:pt x="0" y="10287000"/>
                  </a:lnTo>
                  <a:close/>
                </a:path>
              </a:pathLst>
            </a:custGeom>
            <a:solidFill>
              <a:srgbClr val="1769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826495" y="0"/>
              <a:ext cx="1259205" cy="10287000"/>
            </a:xfrm>
            <a:custGeom>
              <a:avLst/>
              <a:gdLst/>
              <a:ahLst/>
              <a:cxnLst/>
              <a:rect l="l" t="t" r="r" b="b"/>
              <a:pathLst>
                <a:path w="1259204" h="10287000">
                  <a:moveTo>
                    <a:pt x="0" y="10287000"/>
                  </a:moveTo>
                  <a:lnTo>
                    <a:pt x="1258824" y="10287000"/>
                  </a:lnTo>
                  <a:lnTo>
                    <a:pt x="1258824" y="0"/>
                  </a:lnTo>
                  <a:lnTo>
                    <a:pt x="0" y="0"/>
                  </a:lnTo>
                  <a:lnTo>
                    <a:pt x="0" y="10287000"/>
                  </a:lnTo>
                  <a:close/>
                </a:path>
              </a:pathLst>
            </a:custGeom>
            <a:solidFill>
              <a:srgbClr val="C5E09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085319" y="0"/>
              <a:ext cx="6114287" cy="10286997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2085319" y="0"/>
              <a:ext cx="6114415" cy="10287000"/>
            </a:xfrm>
            <a:custGeom>
              <a:avLst/>
              <a:gdLst/>
              <a:ahLst/>
              <a:cxnLst/>
              <a:rect l="l" t="t" r="r" b="b"/>
              <a:pathLst>
                <a:path w="6114415" h="10287000">
                  <a:moveTo>
                    <a:pt x="302513" y="0"/>
                  </a:moveTo>
                  <a:lnTo>
                    <a:pt x="5811774" y="0"/>
                  </a:lnTo>
                  <a:lnTo>
                    <a:pt x="5860857" y="3961"/>
                  </a:lnTo>
                  <a:lnTo>
                    <a:pt x="5907414" y="15429"/>
                  </a:lnTo>
                  <a:lnTo>
                    <a:pt x="5950822" y="33782"/>
                  </a:lnTo>
                  <a:lnTo>
                    <a:pt x="5990459" y="58395"/>
                  </a:lnTo>
                  <a:lnTo>
                    <a:pt x="6025705" y="88646"/>
                  </a:lnTo>
                  <a:lnTo>
                    <a:pt x="6055937" y="123910"/>
                  </a:lnTo>
                  <a:lnTo>
                    <a:pt x="6080532" y="163565"/>
                  </a:lnTo>
                  <a:lnTo>
                    <a:pt x="6098871" y="206987"/>
                  </a:lnTo>
                  <a:lnTo>
                    <a:pt x="6110330" y="253553"/>
                  </a:lnTo>
                  <a:lnTo>
                    <a:pt x="6114287" y="302641"/>
                  </a:lnTo>
                  <a:lnTo>
                    <a:pt x="6114287" y="9984397"/>
                  </a:lnTo>
                  <a:lnTo>
                    <a:pt x="6110330" y="10033479"/>
                  </a:lnTo>
                  <a:lnTo>
                    <a:pt x="6098871" y="10080041"/>
                  </a:lnTo>
                  <a:lnTo>
                    <a:pt x="6080532" y="10123458"/>
                  </a:lnTo>
                  <a:lnTo>
                    <a:pt x="6055937" y="10163108"/>
                  </a:lnTo>
                  <a:lnTo>
                    <a:pt x="6025705" y="10198367"/>
                  </a:lnTo>
                  <a:lnTo>
                    <a:pt x="5990459" y="10228613"/>
                  </a:lnTo>
                  <a:lnTo>
                    <a:pt x="5950822" y="10253222"/>
                  </a:lnTo>
                  <a:lnTo>
                    <a:pt x="5907414" y="10271572"/>
                  </a:lnTo>
                  <a:lnTo>
                    <a:pt x="5860857" y="10283038"/>
                  </a:lnTo>
                  <a:lnTo>
                    <a:pt x="5811774" y="10286999"/>
                  </a:lnTo>
                  <a:lnTo>
                    <a:pt x="302513" y="10286999"/>
                  </a:lnTo>
                  <a:lnTo>
                    <a:pt x="253430" y="10283038"/>
                  </a:lnTo>
                  <a:lnTo>
                    <a:pt x="206873" y="10271572"/>
                  </a:lnTo>
                  <a:lnTo>
                    <a:pt x="163465" y="10253222"/>
                  </a:lnTo>
                  <a:lnTo>
                    <a:pt x="123828" y="10228613"/>
                  </a:lnTo>
                  <a:lnTo>
                    <a:pt x="88582" y="10198367"/>
                  </a:lnTo>
                  <a:lnTo>
                    <a:pt x="58350" y="10163108"/>
                  </a:lnTo>
                  <a:lnTo>
                    <a:pt x="33755" y="10123458"/>
                  </a:lnTo>
                  <a:lnTo>
                    <a:pt x="15416" y="10080041"/>
                  </a:lnTo>
                  <a:lnTo>
                    <a:pt x="3957" y="10033479"/>
                  </a:lnTo>
                  <a:lnTo>
                    <a:pt x="0" y="9984397"/>
                  </a:lnTo>
                  <a:lnTo>
                    <a:pt x="0" y="302641"/>
                  </a:lnTo>
                  <a:lnTo>
                    <a:pt x="3957" y="253553"/>
                  </a:lnTo>
                  <a:lnTo>
                    <a:pt x="15416" y="206987"/>
                  </a:lnTo>
                  <a:lnTo>
                    <a:pt x="33755" y="163565"/>
                  </a:lnTo>
                  <a:lnTo>
                    <a:pt x="58350" y="123910"/>
                  </a:lnTo>
                  <a:lnTo>
                    <a:pt x="88582" y="88646"/>
                  </a:lnTo>
                  <a:lnTo>
                    <a:pt x="123828" y="58395"/>
                  </a:lnTo>
                  <a:lnTo>
                    <a:pt x="163465" y="33782"/>
                  </a:lnTo>
                  <a:lnTo>
                    <a:pt x="206873" y="15429"/>
                  </a:lnTo>
                  <a:lnTo>
                    <a:pt x="253430" y="3961"/>
                  </a:lnTo>
                  <a:lnTo>
                    <a:pt x="302513" y="0"/>
                  </a:lnTo>
                  <a:close/>
                </a:path>
              </a:pathLst>
            </a:custGeom>
            <a:ln w="219456">
              <a:solidFill>
                <a:srgbClr val="3182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219862" y="237185"/>
            <a:ext cx="7536180" cy="1306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400" spc="-305" dirty="0"/>
              <a:t>KEY</a:t>
            </a:r>
            <a:r>
              <a:rPr sz="8400" spc="-1050" dirty="0"/>
              <a:t> </a:t>
            </a:r>
            <a:r>
              <a:rPr sz="8400" spc="-465" dirty="0"/>
              <a:t>F</a:t>
            </a:r>
            <a:r>
              <a:rPr sz="8400" spc="-475" dirty="0"/>
              <a:t>E</a:t>
            </a:r>
            <a:r>
              <a:rPr sz="8400" spc="-1090" dirty="0"/>
              <a:t>A</a:t>
            </a:r>
            <a:r>
              <a:rPr sz="8400" spc="-465" dirty="0"/>
              <a:t>T</a:t>
            </a:r>
            <a:r>
              <a:rPr sz="8400" spc="-459" dirty="0"/>
              <a:t>UR</a:t>
            </a:r>
            <a:r>
              <a:rPr sz="8400" spc="-475" dirty="0"/>
              <a:t>E</a:t>
            </a:r>
            <a:r>
              <a:rPr sz="8400" spc="-10" dirty="0"/>
              <a:t>S</a:t>
            </a:r>
            <a:endParaRPr sz="8400"/>
          </a:p>
        </p:txBody>
      </p:sp>
      <p:sp>
        <p:nvSpPr>
          <p:cNvPr id="11" name="object 11"/>
          <p:cNvSpPr txBox="1"/>
          <p:nvPr/>
        </p:nvSpPr>
        <p:spPr>
          <a:xfrm>
            <a:off x="103733" y="1572513"/>
            <a:ext cx="10601960" cy="61372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70230" indent="-280670">
              <a:lnSpc>
                <a:spcPts val="3060"/>
              </a:lnSpc>
              <a:spcBef>
                <a:spcPts val="90"/>
              </a:spcBef>
              <a:buFont typeface="Microsoft Sans Serif"/>
              <a:buChar char="•"/>
              <a:tabLst>
                <a:tab pos="570230" algn="l"/>
              </a:tabLst>
            </a:pPr>
            <a:r>
              <a:rPr sz="2600" b="1" spc="55" dirty="0">
                <a:solidFill>
                  <a:srgbClr val="176942"/>
                </a:solidFill>
                <a:latin typeface="Arial"/>
                <a:cs typeface="Arial"/>
              </a:rPr>
              <a:t>Real-</a:t>
            </a:r>
            <a:r>
              <a:rPr sz="2600" b="1" dirty="0">
                <a:solidFill>
                  <a:srgbClr val="176942"/>
                </a:solidFill>
                <a:latin typeface="Arial"/>
                <a:cs typeface="Arial"/>
              </a:rPr>
              <a:t>Time</a:t>
            </a:r>
            <a:r>
              <a:rPr sz="2600" b="1" spc="11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spc="45" dirty="0">
                <a:solidFill>
                  <a:srgbClr val="176942"/>
                </a:solidFill>
                <a:latin typeface="Arial"/>
                <a:cs typeface="Arial"/>
              </a:rPr>
              <a:t>Nutritional</a:t>
            </a:r>
            <a:r>
              <a:rPr sz="2600" b="1" spc="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176942"/>
                </a:solidFill>
                <a:latin typeface="Arial"/>
                <a:cs typeface="Arial"/>
              </a:rPr>
              <a:t>Analysis</a:t>
            </a:r>
            <a:endParaRPr sz="2600">
              <a:latin typeface="Arial"/>
              <a:cs typeface="Arial"/>
            </a:endParaRPr>
          </a:p>
          <a:p>
            <a:pPr marL="12700" marR="5080">
              <a:lnSpc>
                <a:spcPts val="3000"/>
              </a:lnSpc>
              <a:spcBef>
                <a:spcPts val="140"/>
              </a:spcBef>
            </a:pP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Upload</a:t>
            </a:r>
            <a:r>
              <a:rPr sz="2600" spc="2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food</a:t>
            </a:r>
            <a:r>
              <a:rPr sz="2600" spc="2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images</a:t>
            </a:r>
            <a:r>
              <a:rPr sz="2600" spc="2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600" spc="2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instantly</a:t>
            </a:r>
            <a:r>
              <a:rPr sz="2600" spc="1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receive</a:t>
            </a:r>
            <a:r>
              <a:rPr sz="2600" spc="2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calorie</a:t>
            </a:r>
            <a:r>
              <a:rPr sz="2600" spc="2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counts,</a:t>
            </a:r>
            <a:r>
              <a:rPr sz="2600" spc="2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35" dirty="0">
                <a:solidFill>
                  <a:srgbClr val="176942"/>
                </a:solidFill>
                <a:latin typeface="Microsoft Sans Serif"/>
                <a:cs typeface="Microsoft Sans Serif"/>
              </a:rPr>
              <a:t>macronutrient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breakdowns,</a:t>
            </a:r>
            <a:r>
              <a:rPr sz="2600" spc="3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600" spc="3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essential</a:t>
            </a:r>
            <a:r>
              <a:rPr sz="2600" spc="37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dietary</a:t>
            </a:r>
            <a:r>
              <a:rPr sz="2600" spc="3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insights</a:t>
            </a:r>
            <a:r>
              <a:rPr sz="2600" spc="3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with</a:t>
            </a:r>
            <a:r>
              <a:rPr sz="2600" spc="4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high</a:t>
            </a:r>
            <a:r>
              <a:rPr sz="2600" spc="3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accuracy.</a:t>
            </a:r>
            <a:endParaRPr sz="2600">
              <a:latin typeface="Microsoft Sans Serif"/>
              <a:cs typeface="Microsoft Sans Serif"/>
            </a:endParaRPr>
          </a:p>
          <a:p>
            <a:pPr marL="570230" indent="-280670">
              <a:lnSpc>
                <a:spcPts val="2865"/>
              </a:lnSpc>
              <a:buFont typeface="Microsoft Sans Serif"/>
              <a:buChar char="•"/>
              <a:tabLst>
                <a:tab pos="570230" algn="l"/>
              </a:tabLst>
            </a:pPr>
            <a:r>
              <a:rPr sz="2600" b="1" dirty="0">
                <a:solidFill>
                  <a:srgbClr val="176942"/>
                </a:solidFill>
                <a:latin typeface="Arial"/>
                <a:cs typeface="Arial"/>
              </a:rPr>
              <a:t>Food</a:t>
            </a:r>
            <a:r>
              <a:rPr sz="2600" b="1" spc="29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176942"/>
                </a:solidFill>
                <a:latin typeface="Arial"/>
                <a:cs typeface="Arial"/>
              </a:rPr>
              <a:t>Recognition</a:t>
            </a:r>
            <a:r>
              <a:rPr sz="2600" b="1" spc="24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spc="50" dirty="0">
                <a:solidFill>
                  <a:srgbClr val="176942"/>
                </a:solidFill>
                <a:latin typeface="Arial"/>
                <a:cs typeface="Arial"/>
              </a:rPr>
              <a:t>with</a:t>
            </a:r>
            <a:r>
              <a:rPr sz="2600" b="1" spc="14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spc="-25" dirty="0">
                <a:solidFill>
                  <a:srgbClr val="176942"/>
                </a:solidFill>
                <a:latin typeface="Arial"/>
                <a:cs typeface="Arial"/>
              </a:rPr>
              <a:t>AI</a:t>
            </a:r>
            <a:endParaRPr sz="2600">
              <a:latin typeface="Arial"/>
              <a:cs typeface="Arial"/>
            </a:endParaRPr>
          </a:p>
          <a:p>
            <a:pPr marL="12700" marR="861060">
              <a:lnSpc>
                <a:spcPts val="3000"/>
              </a:lnSpc>
              <a:spcBef>
                <a:spcPts val="140"/>
              </a:spcBef>
            </a:pP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Uses</a:t>
            </a:r>
            <a:r>
              <a:rPr sz="26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computer</a:t>
            </a:r>
            <a:r>
              <a:rPr sz="2600" spc="1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vision</a:t>
            </a:r>
            <a:r>
              <a:rPr sz="260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(OpenCV)</a:t>
            </a:r>
            <a:r>
              <a:rPr sz="2600" spc="1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6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identify</a:t>
            </a:r>
            <a:r>
              <a:rPr sz="2600" spc="1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food</a:t>
            </a:r>
            <a:r>
              <a:rPr sz="2600" spc="22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items</a:t>
            </a:r>
            <a:r>
              <a:rPr sz="26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based</a:t>
            </a:r>
            <a:r>
              <a:rPr sz="26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-25" dirty="0">
                <a:solidFill>
                  <a:srgbClr val="176942"/>
                </a:solidFill>
                <a:latin typeface="Microsoft Sans Serif"/>
                <a:cs typeface="Microsoft Sans Serif"/>
              </a:rPr>
              <a:t>on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shape,</a:t>
            </a:r>
            <a:r>
              <a:rPr sz="2600" spc="3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color,</a:t>
            </a:r>
            <a:r>
              <a:rPr sz="2600" spc="3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600" spc="3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texture,</a:t>
            </a:r>
            <a:r>
              <a:rPr sz="2600" spc="3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reducing</a:t>
            </a:r>
            <a:r>
              <a:rPr sz="2600" spc="2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manual</a:t>
            </a:r>
            <a:r>
              <a:rPr sz="2600" spc="35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input</a:t>
            </a:r>
            <a:r>
              <a:rPr sz="2600" spc="3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errors.</a:t>
            </a:r>
            <a:endParaRPr sz="2600">
              <a:latin typeface="Microsoft Sans Serif"/>
              <a:cs typeface="Microsoft Sans Serif"/>
            </a:endParaRPr>
          </a:p>
          <a:p>
            <a:pPr marL="570230" indent="-280670">
              <a:lnSpc>
                <a:spcPts val="2860"/>
              </a:lnSpc>
              <a:buFont typeface="Microsoft Sans Serif"/>
              <a:buChar char="•"/>
              <a:tabLst>
                <a:tab pos="570230" algn="l"/>
              </a:tabLst>
            </a:pPr>
            <a:r>
              <a:rPr sz="2600" b="1" dirty="0">
                <a:solidFill>
                  <a:srgbClr val="176942"/>
                </a:solidFill>
                <a:latin typeface="Arial"/>
                <a:cs typeface="Arial"/>
              </a:rPr>
              <a:t>Customizable</a:t>
            </a:r>
            <a:r>
              <a:rPr sz="2600" b="1" spc="29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176942"/>
                </a:solidFill>
                <a:latin typeface="Arial"/>
                <a:cs typeface="Arial"/>
              </a:rPr>
              <a:t>Recipe</a:t>
            </a:r>
            <a:r>
              <a:rPr sz="2600" b="1" spc="33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spc="45" dirty="0">
                <a:solidFill>
                  <a:srgbClr val="176942"/>
                </a:solidFill>
                <a:latin typeface="Arial"/>
                <a:cs typeface="Arial"/>
              </a:rPr>
              <a:t>Generation</a:t>
            </a:r>
            <a:r>
              <a:rPr sz="2600" b="1" spc="29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spc="-10" dirty="0">
                <a:solidFill>
                  <a:srgbClr val="176942"/>
                </a:solidFill>
                <a:latin typeface="Arial"/>
                <a:cs typeface="Arial"/>
              </a:rPr>
              <a:t>(Dishify)</a:t>
            </a:r>
            <a:endParaRPr sz="2600">
              <a:latin typeface="Arial"/>
              <a:cs typeface="Arial"/>
            </a:endParaRPr>
          </a:p>
          <a:p>
            <a:pPr marL="12700" marR="274320">
              <a:lnSpc>
                <a:spcPts val="3000"/>
              </a:lnSpc>
              <a:spcBef>
                <a:spcPts val="140"/>
              </a:spcBef>
            </a:pP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Generates</a:t>
            </a:r>
            <a:r>
              <a:rPr sz="2600" spc="2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recipes</a:t>
            </a:r>
            <a:r>
              <a:rPr sz="2600" spc="2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from</a:t>
            </a:r>
            <a:r>
              <a:rPr sz="2600" spc="2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either</a:t>
            </a:r>
            <a:r>
              <a:rPr sz="26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a</a:t>
            </a:r>
            <a:r>
              <a:rPr sz="2600" spc="3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dish</a:t>
            </a:r>
            <a:r>
              <a:rPr sz="2600" spc="2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name</a:t>
            </a:r>
            <a:r>
              <a:rPr sz="2600" spc="2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or</a:t>
            </a:r>
            <a:r>
              <a:rPr sz="2600" spc="3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uploaded</a:t>
            </a:r>
            <a:r>
              <a:rPr sz="2600" spc="2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image,</a:t>
            </a:r>
            <a:r>
              <a:rPr sz="2600" spc="25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-20" dirty="0">
                <a:solidFill>
                  <a:srgbClr val="176942"/>
                </a:solidFill>
                <a:latin typeface="Microsoft Sans Serif"/>
                <a:cs typeface="Microsoft Sans Serif"/>
              </a:rPr>
              <a:t>with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ingredient</a:t>
            </a:r>
            <a:r>
              <a:rPr sz="260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scaling</a:t>
            </a:r>
            <a:r>
              <a:rPr sz="260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based</a:t>
            </a:r>
            <a:r>
              <a:rPr sz="2600" spc="3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on</a:t>
            </a:r>
            <a:r>
              <a:rPr sz="2600" spc="3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75" dirty="0">
                <a:solidFill>
                  <a:srgbClr val="176942"/>
                </a:solidFill>
                <a:latin typeface="Microsoft Sans Serif"/>
                <a:cs typeface="Microsoft Sans Serif"/>
              </a:rPr>
              <a:t>user-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defined</a:t>
            </a:r>
            <a:r>
              <a:rPr sz="26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serving</a:t>
            </a:r>
            <a:r>
              <a:rPr sz="2600" spc="3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sizes.</a:t>
            </a:r>
            <a:endParaRPr sz="2600">
              <a:latin typeface="Microsoft Sans Serif"/>
              <a:cs typeface="Microsoft Sans Serif"/>
            </a:endParaRPr>
          </a:p>
          <a:p>
            <a:pPr marL="570230" indent="-280670">
              <a:lnSpc>
                <a:spcPts val="2865"/>
              </a:lnSpc>
              <a:buFont typeface="Microsoft Sans Serif"/>
              <a:buChar char="•"/>
              <a:tabLst>
                <a:tab pos="570230" algn="l"/>
              </a:tabLst>
            </a:pPr>
            <a:r>
              <a:rPr sz="2600" b="1" dirty="0">
                <a:solidFill>
                  <a:srgbClr val="176942"/>
                </a:solidFill>
                <a:latin typeface="Arial"/>
                <a:cs typeface="Arial"/>
              </a:rPr>
              <a:t>Text-</a:t>
            </a:r>
            <a:r>
              <a:rPr sz="2600" b="1" spc="60" dirty="0">
                <a:solidFill>
                  <a:srgbClr val="176942"/>
                </a:solidFill>
                <a:latin typeface="Arial"/>
                <a:cs typeface="Arial"/>
              </a:rPr>
              <a:t>to-</a:t>
            </a:r>
            <a:r>
              <a:rPr sz="2600" b="1" dirty="0">
                <a:solidFill>
                  <a:srgbClr val="176942"/>
                </a:solidFill>
                <a:latin typeface="Arial"/>
                <a:cs typeface="Arial"/>
              </a:rPr>
              <a:t>Speech</a:t>
            </a:r>
            <a:r>
              <a:rPr sz="2600" b="1" spc="30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176942"/>
                </a:solidFill>
                <a:latin typeface="Arial"/>
                <a:cs typeface="Arial"/>
              </a:rPr>
              <a:t>(TTS)</a:t>
            </a:r>
            <a:r>
              <a:rPr sz="2600" b="1" spc="33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spc="35" dirty="0">
                <a:solidFill>
                  <a:srgbClr val="176942"/>
                </a:solidFill>
                <a:latin typeface="Arial"/>
                <a:cs typeface="Arial"/>
              </a:rPr>
              <a:t>Integration</a:t>
            </a:r>
            <a:endParaRPr sz="2600">
              <a:latin typeface="Arial"/>
              <a:cs typeface="Arial"/>
            </a:endParaRPr>
          </a:p>
          <a:p>
            <a:pPr marL="12700" marR="339090">
              <a:lnSpc>
                <a:spcPts val="3000"/>
              </a:lnSpc>
              <a:spcBef>
                <a:spcPts val="140"/>
              </a:spcBef>
            </a:pP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Provides</a:t>
            </a:r>
            <a:r>
              <a:rPr sz="260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auditory</a:t>
            </a:r>
            <a:r>
              <a:rPr sz="2600" spc="2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delivery</a:t>
            </a:r>
            <a:r>
              <a:rPr sz="2600" spc="2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of</a:t>
            </a:r>
            <a:r>
              <a:rPr sz="2600" spc="2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nutritional</a:t>
            </a:r>
            <a:r>
              <a:rPr sz="26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data</a:t>
            </a:r>
            <a:r>
              <a:rPr sz="2600" spc="2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600" spc="3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recipes</a:t>
            </a:r>
            <a:r>
              <a:rPr sz="2600" spc="2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35" dirty="0">
                <a:solidFill>
                  <a:srgbClr val="176942"/>
                </a:solidFill>
                <a:latin typeface="Microsoft Sans Serif"/>
                <a:cs typeface="Microsoft Sans Serif"/>
              </a:rPr>
              <a:t>through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Google</a:t>
            </a:r>
            <a:r>
              <a:rPr sz="260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Text-</a:t>
            </a:r>
            <a:r>
              <a:rPr sz="260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to-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Speech</a:t>
            </a:r>
            <a:r>
              <a:rPr sz="260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(GTTS),</a:t>
            </a:r>
            <a:r>
              <a:rPr sz="2600" spc="2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enhancing</a:t>
            </a:r>
            <a:r>
              <a:rPr sz="2600" spc="2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accessibility</a:t>
            </a:r>
            <a:r>
              <a:rPr sz="2600" spc="2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for</a:t>
            </a:r>
            <a:r>
              <a:rPr sz="2600" spc="3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visually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impaired</a:t>
            </a:r>
            <a:r>
              <a:rPr sz="2600" spc="7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users.</a:t>
            </a:r>
            <a:endParaRPr sz="2600">
              <a:latin typeface="Microsoft Sans Serif"/>
              <a:cs typeface="Microsoft Sans Serif"/>
            </a:endParaRPr>
          </a:p>
          <a:p>
            <a:pPr marL="570230" indent="-280670">
              <a:lnSpc>
                <a:spcPts val="2865"/>
              </a:lnSpc>
              <a:buFont typeface="Microsoft Sans Serif"/>
              <a:buChar char="•"/>
              <a:tabLst>
                <a:tab pos="570230" algn="l"/>
              </a:tabLst>
            </a:pPr>
            <a:r>
              <a:rPr sz="2600" b="1" dirty="0">
                <a:solidFill>
                  <a:srgbClr val="176942"/>
                </a:solidFill>
                <a:latin typeface="Arial"/>
                <a:cs typeface="Arial"/>
              </a:rPr>
              <a:t>Lightweight</a:t>
            </a:r>
            <a:r>
              <a:rPr sz="2600" b="1" spc="459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176942"/>
                </a:solidFill>
                <a:latin typeface="Arial"/>
                <a:cs typeface="Arial"/>
              </a:rPr>
              <a:t>Database</a:t>
            </a:r>
            <a:r>
              <a:rPr sz="2600" b="1" spc="45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600" b="1" spc="35" dirty="0">
                <a:solidFill>
                  <a:srgbClr val="176942"/>
                </a:solidFill>
                <a:latin typeface="Arial"/>
                <a:cs typeface="Arial"/>
              </a:rPr>
              <a:t>(SQLite)</a:t>
            </a:r>
            <a:endParaRPr sz="2600">
              <a:latin typeface="Arial"/>
              <a:cs typeface="Arial"/>
            </a:endParaRPr>
          </a:p>
          <a:p>
            <a:pPr marL="12700" marR="499745" indent="97155">
              <a:lnSpc>
                <a:spcPts val="3000"/>
              </a:lnSpc>
              <a:spcBef>
                <a:spcPts val="140"/>
              </a:spcBef>
            </a:pP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Stores</a:t>
            </a:r>
            <a:r>
              <a:rPr sz="2600" spc="3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nutritional</a:t>
            </a:r>
            <a:r>
              <a:rPr sz="2600" spc="2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data,</a:t>
            </a:r>
            <a:r>
              <a:rPr sz="2600" spc="3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recipes,</a:t>
            </a:r>
            <a:r>
              <a:rPr sz="2600" spc="27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600" spc="3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user</a:t>
            </a:r>
            <a:r>
              <a:rPr sz="2600" spc="3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feedback</a:t>
            </a:r>
            <a:r>
              <a:rPr sz="2600" spc="2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securely</a:t>
            </a:r>
            <a:r>
              <a:rPr sz="2600" spc="2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while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ensuring</a:t>
            </a:r>
            <a:r>
              <a:rPr sz="2600" spc="25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efficient</a:t>
            </a:r>
            <a:r>
              <a:rPr sz="260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data</a:t>
            </a:r>
            <a:r>
              <a:rPr sz="2600" spc="3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retrieval</a:t>
            </a:r>
            <a:r>
              <a:rPr sz="2600" spc="2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600" spc="3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dirty="0">
                <a:solidFill>
                  <a:srgbClr val="176942"/>
                </a:solidFill>
                <a:latin typeface="Microsoft Sans Serif"/>
                <a:cs typeface="Microsoft Sans Serif"/>
              </a:rPr>
              <a:t>application</a:t>
            </a:r>
            <a:r>
              <a:rPr sz="2600" spc="25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600" spc="35" dirty="0">
                <a:solidFill>
                  <a:srgbClr val="176942"/>
                </a:solidFill>
                <a:latin typeface="Microsoft Sans Serif"/>
                <a:cs typeface="Microsoft Sans Serif"/>
              </a:rPr>
              <a:t>performance.</a:t>
            </a:r>
            <a:endParaRPr sz="26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8288000" cy="1640205"/>
            </a:xfrm>
            <a:custGeom>
              <a:avLst/>
              <a:gdLst/>
              <a:ahLst/>
              <a:cxnLst/>
              <a:rect l="l" t="t" r="r" b="b"/>
              <a:pathLst>
                <a:path w="18288000" h="1640205">
                  <a:moveTo>
                    <a:pt x="0" y="1639824"/>
                  </a:moveTo>
                  <a:lnTo>
                    <a:pt x="18288000" y="1639824"/>
                  </a:lnTo>
                  <a:lnTo>
                    <a:pt x="18288000" y="0"/>
                  </a:lnTo>
                  <a:lnTo>
                    <a:pt x="0" y="0"/>
                  </a:lnTo>
                  <a:lnTo>
                    <a:pt x="0" y="1639824"/>
                  </a:lnTo>
                  <a:close/>
                </a:path>
              </a:pathLst>
            </a:custGeom>
            <a:solidFill>
              <a:srgbClr val="17694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1639823"/>
              <a:ext cx="18288000" cy="8647430"/>
            </a:xfrm>
            <a:custGeom>
              <a:avLst/>
              <a:gdLst/>
              <a:ahLst/>
              <a:cxnLst/>
              <a:rect l="l" t="t" r="r" b="b"/>
              <a:pathLst>
                <a:path w="18288000" h="8647430">
                  <a:moveTo>
                    <a:pt x="18288000" y="0"/>
                  </a:moveTo>
                  <a:lnTo>
                    <a:pt x="0" y="0"/>
                  </a:lnTo>
                  <a:lnTo>
                    <a:pt x="0" y="8647176"/>
                  </a:lnTo>
                  <a:lnTo>
                    <a:pt x="18288000" y="8647176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6FF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698223" y="3197350"/>
              <a:ext cx="6590030" cy="7089775"/>
            </a:xfrm>
            <a:custGeom>
              <a:avLst/>
              <a:gdLst/>
              <a:ahLst/>
              <a:cxnLst/>
              <a:rect l="l" t="t" r="r" b="b"/>
              <a:pathLst>
                <a:path w="6590030" h="7089775">
                  <a:moveTo>
                    <a:pt x="6589776" y="0"/>
                  </a:moveTo>
                  <a:lnTo>
                    <a:pt x="0" y="0"/>
                  </a:lnTo>
                  <a:lnTo>
                    <a:pt x="0" y="7089648"/>
                  </a:lnTo>
                  <a:lnTo>
                    <a:pt x="6589776" y="7089648"/>
                  </a:lnTo>
                  <a:lnTo>
                    <a:pt x="6589776" y="0"/>
                  </a:lnTo>
                  <a:close/>
                </a:path>
              </a:pathLst>
            </a:custGeom>
            <a:solidFill>
              <a:srgbClr val="C5E09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96800" y="2200655"/>
              <a:ext cx="5126736" cy="7522464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2496800" y="2200655"/>
              <a:ext cx="5126990" cy="7522845"/>
            </a:xfrm>
            <a:custGeom>
              <a:avLst/>
              <a:gdLst/>
              <a:ahLst/>
              <a:cxnLst/>
              <a:rect l="l" t="t" r="r" b="b"/>
              <a:pathLst>
                <a:path w="5126990" h="7522845">
                  <a:moveTo>
                    <a:pt x="250951" y="0"/>
                  </a:moveTo>
                  <a:lnTo>
                    <a:pt x="4875784" y="0"/>
                  </a:lnTo>
                  <a:lnTo>
                    <a:pt x="4924972" y="4863"/>
                  </a:lnTo>
                  <a:lnTo>
                    <a:pt x="4971827" y="19097"/>
                  </a:lnTo>
                  <a:lnTo>
                    <a:pt x="5015015" y="42165"/>
                  </a:lnTo>
                  <a:lnTo>
                    <a:pt x="5053203" y="73533"/>
                  </a:lnTo>
                  <a:lnTo>
                    <a:pt x="5084570" y="111720"/>
                  </a:lnTo>
                  <a:lnTo>
                    <a:pt x="5107638" y="154908"/>
                  </a:lnTo>
                  <a:lnTo>
                    <a:pt x="5121872" y="201763"/>
                  </a:lnTo>
                  <a:lnTo>
                    <a:pt x="5126736" y="250951"/>
                  </a:lnTo>
                  <a:lnTo>
                    <a:pt x="5126736" y="7271550"/>
                  </a:lnTo>
                  <a:lnTo>
                    <a:pt x="5121872" y="7320729"/>
                  </a:lnTo>
                  <a:lnTo>
                    <a:pt x="5107638" y="7367570"/>
                  </a:lnTo>
                  <a:lnTo>
                    <a:pt x="5084570" y="7410754"/>
                  </a:lnTo>
                  <a:lnTo>
                    <a:pt x="5053203" y="7448969"/>
                  </a:lnTo>
                  <a:lnTo>
                    <a:pt x="5015015" y="7480303"/>
                  </a:lnTo>
                  <a:lnTo>
                    <a:pt x="4971827" y="7503361"/>
                  </a:lnTo>
                  <a:lnTo>
                    <a:pt x="4924972" y="7517597"/>
                  </a:lnTo>
                  <a:lnTo>
                    <a:pt x="4875784" y="7522464"/>
                  </a:lnTo>
                  <a:lnTo>
                    <a:pt x="250951" y="7522464"/>
                  </a:lnTo>
                  <a:lnTo>
                    <a:pt x="201763" y="7517597"/>
                  </a:lnTo>
                  <a:lnTo>
                    <a:pt x="154908" y="7503361"/>
                  </a:lnTo>
                  <a:lnTo>
                    <a:pt x="111720" y="7480303"/>
                  </a:lnTo>
                  <a:lnTo>
                    <a:pt x="73532" y="7448969"/>
                  </a:lnTo>
                  <a:lnTo>
                    <a:pt x="42165" y="7410754"/>
                  </a:lnTo>
                  <a:lnTo>
                    <a:pt x="19097" y="7367570"/>
                  </a:lnTo>
                  <a:lnTo>
                    <a:pt x="4863" y="7320729"/>
                  </a:lnTo>
                  <a:lnTo>
                    <a:pt x="0" y="7271550"/>
                  </a:lnTo>
                  <a:lnTo>
                    <a:pt x="0" y="250951"/>
                  </a:lnTo>
                  <a:lnTo>
                    <a:pt x="4863" y="201763"/>
                  </a:lnTo>
                  <a:lnTo>
                    <a:pt x="19097" y="154908"/>
                  </a:lnTo>
                  <a:lnTo>
                    <a:pt x="42165" y="111720"/>
                  </a:lnTo>
                  <a:lnTo>
                    <a:pt x="73532" y="73533"/>
                  </a:lnTo>
                  <a:lnTo>
                    <a:pt x="111720" y="42165"/>
                  </a:lnTo>
                  <a:lnTo>
                    <a:pt x="154908" y="19097"/>
                  </a:lnTo>
                  <a:lnTo>
                    <a:pt x="201763" y="4863"/>
                  </a:lnTo>
                  <a:lnTo>
                    <a:pt x="250951" y="0"/>
                  </a:lnTo>
                  <a:close/>
                </a:path>
              </a:pathLst>
            </a:custGeom>
            <a:ln w="219455">
              <a:solidFill>
                <a:srgbClr val="3182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42570" rIns="0" bIns="0" rtlCol="0">
            <a:spAutoFit/>
          </a:bodyPr>
          <a:lstStyle/>
          <a:p>
            <a:pPr marL="423545">
              <a:lnSpc>
                <a:spcPct val="100000"/>
              </a:lnSpc>
              <a:spcBef>
                <a:spcPts val="120"/>
              </a:spcBef>
            </a:pPr>
            <a:r>
              <a:rPr sz="6100" spc="-285" dirty="0">
                <a:solidFill>
                  <a:srgbClr val="F6FFDD"/>
                </a:solidFill>
              </a:rPr>
              <a:t>UNIQUE</a:t>
            </a:r>
            <a:r>
              <a:rPr sz="6100" spc="-600" dirty="0">
                <a:solidFill>
                  <a:srgbClr val="F6FFDD"/>
                </a:solidFill>
              </a:rPr>
              <a:t> </a:t>
            </a:r>
            <a:r>
              <a:rPr sz="6100" spc="-290" dirty="0">
                <a:solidFill>
                  <a:srgbClr val="F6FFDD"/>
                </a:solidFill>
              </a:rPr>
              <a:t>SELLING</a:t>
            </a:r>
            <a:r>
              <a:rPr sz="6100" spc="-565" dirty="0">
                <a:solidFill>
                  <a:srgbClr val="F6FFDD"/>
                </a:solidFill>
              </a:rPr>
              <a:t> </a:t>
            </a:r>
            <a:r>
              <a:rPr sz="6100" spc="-320" dirty="0">
                <a:solidFill>
                  <a:srgbClr val="F6FFDD"/>
                </a:solidFill>
              </a:rPr>
              <a:t>PROPOSITION</a:t>
            </a:r>
            <a:endParaRPr sz="6100"/>
          </a:p>
        </p:txBody>
      </p:sp>
      <p:sp>
        <p:nvSpPr>
          <p:cNvPr id="9" name="object 9"/>
          <p:cNvSpPr txBox="1"/>
          <p:nvPr/>
        </p:nvSpPr>
        <p:spPr>
          <a:xfrm>
            <a:off x="167436" y="1903222"/>
            <a:ext cx="11360150" cy="74028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542925" indent="-265430">
              <a:lnSpc>
                <a:spcPts val="2920"/>
              </a:lnSpc>
              <a:spcBef>
                <a:spcPts val="120"/>
              </a:spcBef>
              <a:buFont typeface="Microsoft Sans Serif"/>
              <a:buChar char="•"/>
              <a:tabLst>
                <a:tab pos="542925" algn="l"/>
              </a:tabLst>
            </a:pPr>
            <a:r>
              <a:rPr sz="2450" b="1" dirty="0">
                <a:solidFill>
                  <a:srgbClr val="176942"/>
                </a:solidFill>
                <a:latin typeface="Arial"/>
                <a:cs typeface="Arial"/>
              </a:rPr>
              <a:t>AI-</a:t>
            </a:r>
            <a:r>
              <a:rPr sz="2450" b="1" spc="70" dirty="0">
                <a:solidFill>
                  <a:srgbClr val="176942"/>
                </a:solidFill>
                <a:latin typeface="Arial"/>
                <a:cs typeface="Arial"/>
              </a:rPr>
              <a:t>Powered</a:t>
            </a:r>
            <a:r>
              <a:rPr sz="2450" b="1" spc="16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50" b="1" spc="50" dirty="0">
                <a:solidFill>
                  <a:srgbClr val="176942"/>
                </a:solidFill>
                <a:latin typeface="Arial"/>
                <a:cs typeface="Arial"/>
              </a:rPr>
              <a:t>Food</a:t>
            </a:r>
            <a:r>
              <a:rPr sz="2450" b="1" spc="204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50" b="1" spc="50" dirty="0">
                <a:solidFill>
                  <a:srgbClr val="176942"/>
                </a:solidFill>
                <a:latin typeface="Arial"/>
                <a:cs typeface="Arial"/>
              </a:rPr>
              <a:t>Recognition</a:t>
            </a:r>
            <a:endParaRPr sz="2450">
              <a:latin typeface="Arial"/>
              <a:cs typeface="Arial"/>
            </a:endParaRPr>
          </a:p>
          <a:p>
            <a:pPr marL="12700" marR="7620" algn="just">
              <a:lnSpc>
                <a:spcPct val="98800"/>
              </a:lnSpc>
              <a:spcBef>
                <a:spcPts val="20"/>
              </a:spcBef>
            </a:pP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Nutreto.ai</a:t>
            </a:r>
            <a:r>
              <a:rPr sz="2450" spc="5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uses</a:t>
            </a:r>
            <a:r>
              <a:rPr sz="2450" spc="59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advanced</a:t>
            </a:r>
            <a:r>
              <a:rPr sz="2450" spc="5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computer</a:t>
            </a:r>
            <a:r>
              <a:rPr sz="2450" spc="55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vision</a:t>
            </a:r>
            <a:r>
              <a:rPr sz="2450" spc="5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algorithms</a:t>
            </a:r>
            <a:r>
              <a:rPr sz="2450" spc="5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450" spc="5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identify</a:t>
            </a:r>
            <a:r>
              <a:rPr sz="2450" spc="5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food</a:t>
            </a:r>
            <a:r>
              <a:rPr sz="2450" spc="5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items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directly</a:t>
            </a:r>
            <a:r>
              <a:rPr sz="2450" spc="18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from</a:t>
            </a:r>
            <a:r>
              <a:rPr sz="2450" spc="21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images.</a:t>
            </a:r>
            <a:r>
              <a:rPr sz="2450" spc="19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This</a:t>
            </a:r>
            <a:r>
              <a:rPr sz="2450" spc="22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eliminates</a:t>
            </a:r>
            <a:r>
              <a:rPr sz="2450" spc="21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tedious</a:t>
            </a:r>
            <a:r>
              <a:rPr sz="2450" spc="21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manual</a:t>
            </a:r>
            <a:r>
              <a:rPr sz="2450" spc="20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entries,</a:t>
            </a:r>
            <a:r>
              <a:rPr sz="245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minimizes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human</a:t>
            </a:r>
            <a:r>
              <a:rPr sz="2450" spc="1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error,</a:t>
            </a:r>
            <a:r>
              <a:rPr sz="245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450" spc="2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provides</a:t>
            </a:r>
            <a:r>
              <a:rPr sz="2450" spc="3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instant</a:t>
            </a:r>
            <a:r>
              <a:rPr sz="245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results,</a:t>
            </a:r>
            <a:r>
              <a:rPr sz="2450" spc="3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making</a:t>
            </a:r>
            <a:r>
              <a:rPr sz="2450" spc="3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it</a:t>
            </a:r>
            <a:r>
              <a:rPr sz="2450" spc="1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far</a:t>
            </a:r>
            <a:r>
              <a:rPr sz="2450" spc="2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more</a:t>
            </a:r>
            <a:r>
              <a:rPr sz="2450" spc="3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efficient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and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reliable</a:t>
            </a:r>
            <a:r>
              <a:rPr sz="2450" spc="17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than</a:t>
            </a:r>
            <a:r>
              <a:rPr sz="2450" spc="15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traditional</a:t>
            </a:r>
            <a:r>
              <a:rPr sz="2450" spc="13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dietary</a:t>
            </a:r>
            <a:r>
              <a:rPr sz="2450" spc="1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management</a:t>
            </a:r>
            <a:r>
              <a:rPr sz="2450" spc="1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applications.</a:t>
            </a:r>
            <a:endParaRPr sz="2450">
              <a:latin typeface="Microsoft Sans Serif"/>
              <a:cs typeface="Microsoft Sans Serif"/>
            </a:endParaRPr>
          </a:p>
          <a:p>
            <a:pPr marL="542925" indent="-265430">
              <a:lnSpc>
                <a:spcPts val="2875"/>
              </a:lnSpc>
              <a:buFont typeface="Microsoft Sans Serif"/>
              <a:buChar char="•"/>
              <a:tabLst>
                <a:tab pos="542925" algn="l"/>
              </a:tabLst>
            </a:pPr>
            <a:r>
              <a:rPr sz="2450" b="1" spc="65" dirty="0">
                <a:solidFill>
                  <a:srgbClr val="176942"/>
                </a:solidFill>
                <a:latin typeface="Arial"/>
                <a:cs typeface="Arial"/>
              </a:rPr>
              <a:t>Real-</a:t>
            </a:r>
            <a:r>
              <a:rPr sz="2450" b="1" spc="50" dirty="0">
                <a:solidFill>
                  <a:srgbClr val="176942"/>
                </a:solidFill>
                <a:latin typeface="Arial"/>
                <a:cs typeface="Arial"/>
              </a:rPr>
              <a:t>Time</a:t>
            </a:r>
            <a:r>
              <a:rPr sz="2450" b="1" spc="12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50" b="1" spc="60" dirty="0">
                <a:solidFill>
                  <a:srgbClr val="176942"/>
                </a:solidFill>
                <a:latin typeface="Arial"/>
                <a:cs typeface="Arial"/>
              </a:rPr>
              <a:t>Nutritional</a:t>
            </a:r>
            <a:r>
              <a:rPr sz="2450" b="1" spc="2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50" b="1" spc="-10" dirty="0">
                <a:solidFill>
                  <a:srgbClr val="176942"/>
                </a:solidFill>
                <a:latin typeface="Arial"/>
                <a:cs typeface="Arial"/>
              </a:rPr>
              <a:t>Analysis</a:t>
            </a:r>
            <a:endParaRPr sz="2450">
              <a:latin typeface="Arial"/>
              <a:cs typeface="Arial"/>
            </a:endParaRPr>
          </a:p>
          <a:p>
            <a:pPr marL="12700" marR="15240" algn="just">
              <a:lnSpc>
                <a:spcPct val="98800"/>
              </a:lnSpc>
              <a:spcBef>
                <a:spcPts val="5"/>
              </a:spcBef>
            </a:pP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The</a:t>
            </a:r>
            <a:r>
              <a:rPr sz="2450" spc="-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system</a:t>
            </a:r>
            <a:r>
              <a:rPr sz="2450" spc="2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instantly</a:t>
            </a:r>
            <a:r>
              <a:rPr sz="2450" spc="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calculates</a:t>
            </a:r>
            <a:r>
              <a:rPr sz="2450" spc="1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calorie</a:t>
            </a:r>
            <a:r>
              <a:rPr sz="2450" spc="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counts,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macronutrient</a:t>
            </a:r>
            <a:r>
              <a:rPr sz="2450" spc="2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breakdowns,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450" spc="33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other</a:t>
            </a:r>
            <a:r>
              <a:rPr sz="2450" spc="33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dietary</a:t>
            </a:r>
            <a:r>
              <a:rPr sz="2450" spc="32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information.</a:t>
            </a:r>
            <a:r>
              <a:rPr sz="2450" spc="34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By</a:t>
            </a:r>
            <a:r>
              <a:rPr sz="2450" spc="32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offering</a:t>
            </a:r>
            <a:r>
              <a:rPr sz="2450" spc="35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quick</a:t>
            </a:r>
            <a:r>
              <a:rPr sz="2450" spc="35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450" spc="35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accurate</a:t>
            </a:r>
            <a:r>
              <a:rPr sz="2450" spc="35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results,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Nutreto.ai</a:t>
            </a:r>
            <a:r>
              <a:rPr sz="2450" spc="45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empowers</a:t>
            </a:r>
            <a:r>
              <a:rPr sz="2450" spc="4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users</a:t>
            </a:r>
            <a:r>
              <a:rPr sz="2450" spc="45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450" spc="41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make</a:t>
            </a:r>
            <a:r>
              <a:rPr sz="2450" spc="4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better</a:t>
            </a:r>
            <a:r>
              <a:rPr sz="2450" spc="4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food</a:t>
            </a:r>
            <a:r>
              <a:rPr sz="2450" spc="4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choices</a:t>
            </a:r>
            <a:r>
              <a:rPr sz="2450" spc="4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on</a:t>
            </a:r>
            <a:r>
              <a:rPr sz="2450" spc="4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the</a:t>
            </a:r>
            <a:r>
              <a:rPr sz="2450" spc="47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go,</a:t>
            </a:r>
            <a:r>
              <a:rPr sz="2450" spc="45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ensuring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convenience</a:t>
            </a:r>
            <a:r>
              <a:rPr sz="245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450" spc="2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reliability</a:t>
            </a:r>
            <a:r>
              <a:rPr sz="2450" spc="18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in</a:t>
            </a:r>
            <a:r>
              <a:rPr sz="2450" spc="24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daily</a:t>
            </a:r>
            <a:r>
              <a:rPr sz="2450" spc="22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nutrition</a:t>
            </a:r>
            <a:r>
              <a:rPr sz="2450" spc="2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tracking.</a:t>
            </a:r>
            <a:endParaRPr sz="2450">
              <a:latin typeface="Microsoft Sans Serif"/>
              <a:cs typeface="Microsoft Sans Serif"/>
            </a:endParaRPr>
          </a:p>
          <a:p>
            <a:pPr marL="542925" indent="-265430">
              <a:lnSpc>
                <a:spcPts val="2885"/>
              </a:lnSpc>
              <a:buFont typeface="Microsoft Sans Serif"/>
              <a:buChar char="•"/>
              <a:tabLst>
                <a:tab pos="542925" algn="l"/>
              </a:tabLst>
            </a:pPr>
            <a:r>
              <a:rPr sz="2450" b="1" spc="60" dirty="0">
                <a:solidFill>
                  <a:srgbClr val="176942"/>
                </a:solidFill>
                <a:latin typeface="Arial"/>
                <a:cs typeface="Arial"/>
              </a:rPr>
              <a:t>Customizable</a:t>
            </a:r>
            <a:r>
              <a:rPr sz="2450" b="1" spc="9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50" b="1" spc="60" dirty="0">
                <a:solidFill>
                  <a:srgbClr val="176942"/>
                </a:solidFill>
                <a:latin typeface="Arial"/>
                <a:cs typeface="Arial"/>
              </a:rPr>
              <a:t>Recipe</a:t>
            </a:r>
            <a:r>
              <a:rPr sz="2450" b="1" spc="13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50" b="1" spc="65" dirty="0">
                <a:solidFill>
                  <a:srgbClr val="176942"/>
                </a:solidFill>
                <a:latin typeface="Arial"/>
                <a:cs typeface="Arial"/>
              </a:rPr>
              <a:t>Generation</a:t>
            </a:r>
            <a:r>
              <a:rPr sz="2450" b="1" spc="13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50" b="1" spc="45" dirty="0">
                <a:solidFill>
                  <a:srgbClr val="176942"/>
                </a:solidFill>
                <a:latin typeface="Arial"/>
                <a:cs typeface="Arial"/>
              </a:rPr>
              <a:t>(Dishify)</a:t>
            </a:r>
            <a:endParaRPr sz="2450">
              <a:latin typeface="Arial"/>
              <a:cs typeface="Arial"/>
            </a:endParaRPr>
          </a:p>
          <a:p>
            <a:pPr marL="12700" marR="5080" algn="just">
              <a:lnSpc>
                <a:spcPct val="98500"/>
              </a:lnSpc>
              <a:spcBef>
                <a:spcPts val="25"/>
              </a:spcBef>
            </a:pP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Unlike</a:t>
            </a:r>
            <a:r>
              <a:rPr sz="2450" spc="254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most</a:t>
            </a:r>
            <a:r>
              <a:rPr sz="245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nutrition</a:t>
            </a:r>
            <a:r>
              <a:rPr sz="2450" spc="27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apps,</a:t>
            </a:r>
            <a:r>
              <a:rPr sz="2450" spc="26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Dishify</a:t>
            </a:r>
            <a:r>
              <a:rPr sz="2450" spc="24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generates</a:t>
            </a:r>
            <a:r>
              <a:rPr sz="2450" spc="27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personalized</a:t>
            </a:r>
            <a:r>
              <a:rPr sz="2450" spc="28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recipes</a:t>
            </a:r>
            <a:r>
              <a:rPr sz="2450" spc="26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-20" dirty="0">
                <a:solidFill>
                  <a:srgbClr val="176942"/>
                </a:solidFill>
                <a:latin typeface="Microsoft Sans Serif"/>
                <a:cs typeface="Microsoft Sans Serif"/>
              </a:rPr>
              <a:t>from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either</a:t>
            </a:r>
            <a:r>
              <a:rPr sz="2450" spc="18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a</a:t>
            </a:r>
            <a:r>
              <a:rPr sz="2450" spc="17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dish</a:t>
            </a:r>
            <a:r>
              <a:rPr sz="2450" spc="17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name</a:t>
            </a:r>
            <a:r>
              <a:rPr sz="2450" spc="17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or</a:t>
            </a:r>
            <a:r>
              <a:rPr sz="2450" spc="17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an</a:t>
            </a:r>
            <a:r>
              <a:rPr sz="2450" spc="18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uploaded</a:t>
            </a:r>
            <a:r>
              <a:rPr sz="2450" spc="16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image.</a:t>
            </a:r>
            <a:r>
              <a:rPr sz="2450" spc="18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Users</a:t>
            </a:r>
            <a:r>
              <a:rPr sz="2450" spc="19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can</a:t>
            </a:r>
            <a:r>
              <a:rPr sz="2450" spc="16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scale</a:t>
            </a:r>
            <a:r>
              <a:rPr sz="2450" spc="16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ingredients </a:t>
            </a: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according</a:t>
            </a:r>
            <a:r>
              <a:rPr sz="2450" spc="1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to</a:t>
            </a:r>
            <a:r>
              <a:rPr sz="2450" spc="2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serving</a:t>
            </a:r>
            <a:r>
              <a:rPr sz="2450" spc="3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size,</a:t>
            </a:r>
            <a:r>
              <a:rPr sz="2450" spc="2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making</a:t>
            </a:r>
            <a:r>
              <a:rPr sz="2450" spc="3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it</a:t>
            </a:r>
            <a:r>
              <a:rPr sz="2450" spc="3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practical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for</a:t>
            </a:r>
            <a:r>
              <a:rPr sz="2450" spc="4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individuals,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families,</a:t>
            </a: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and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groups</a:t>
            </a:r>
            <a:r>
              <a:rPr sz="2450" spc="27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with</a:t>
            </a:r>
            <a:r>
              <a:rPr sz="2450" spc="3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varied</a:t>
            </a:r>
            <a:r>
              <a:rPr sz="2450" spc="3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dietary</a:t>
            </a:r>
            <a:r>
              <a:rPr sz="2450" spc="27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needs.</a:t>
            </a:r>
            <a:endParaRPr sz="2450">
              <a:latin typeface="Microsoft Sans Serif"/>
              <a:cs typeface="Microsoft Sans Serif"/>
            </a:endParaRPr>
          </a:p>
          <a:p>
            <a:pPr marL="542925" indent="-265430">
              <a:lnSpc>
                <a:spcPts val="2885"/>
              </a:lnSpc>
              <a:buFont typeface="Microsoft Sans Serif"/>
              <a:buChar char="•"/>
              <a:tabLst>
                <a:tab pos="542925" algn="l"/>
              </a:tabLst>
            </a:pPr>
            <a:r>
              <a:rPr sz="2450" b="1" spc="55" dirty="0">
                <a:solidFill>
                  <a:srgbClr val="176942"/>
                </a:solidFill>
                <a:latin typeface="Arial"/>
                <a:cs typeface="Arial"/>
              </a:rPr>
              <a:t>Accessibility</a:t>
            </a:r>
            <a:r>
              <a:rPr sz="2450" b="1" spc="13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50" b="1" spc="75" dirty="0">
                <a:solidFill>
                  <a:srgbClr val="176942"/>
                </a:solidFill>
                <a:latin typeface="Arial"/>
                <a:cs typeface="Arial"/>
              </a:rPr>
              <a:t>with</a:t>
            </a:r>
            <a:r>
              <a:rPr sz="2450" b="1" spc="95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50" b="1" spc="45" dirty="0">
                <a:solidFill>
                  <a:srgbClr val="176942"/>
                </a:solidFill>
                <a:latin typeface="Arial"/>
                <a:cs typeface="Arial"/>
              </a:rPr>
              <a:t>TTS</a:t>
            </a:r>
            <a:r>
              <a:rPr sz="2450" b="1" spc="130" dirty="0">
                <a:solidFill>
                  <a:srgbClr val="176942"/>
                </a:solidFill>
                <a:latin typeface="Arial"/>
                <a:cs typeface="Arial"/>
              </a:rPr>
              <a:t> </a:t>
            </a:r>
            <a:r>
              <a:rPr sz="2450" b="1" spc="50" dirty="0">
                <a:solidFill>
                  <a:srgbClr val="176942"/>
                </a:solidFill>
                <a:latin typeface="Arial"/>
                <a:cs typeface="Arial"/>
              </a:rPr>
              <a:t>Integration</a:t>
            </a:r>
            <a:endParaRPr sz="2450">
              <a:latin typeface="Arial"/>
              <a:cs typeface="Arial"/>
            </a:endParaRPr>
          </a:p>
          <a:p>
            <a:pPr marL="12700" marR="13970" algn="just">
              <a:lnSpc>
                <a:spcPct val="98500"/>
              </a:lnSpc>
              <a:spcBef>
                <a:spcPts val="25"/>
              </a:spcBef>
            </a:pP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Google</a:t>
            </a:r>
            <a:r>
              <a:rPr sz="2450" spc="3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Text-</a:t>
            </a:r>
            <a:r>
              <a:rPr sz="2450" spc="65" dirty="0">
                <a:solidFill>
                  <a:srgbClr val="176942"/>
                </a:solidFill>
                <a:latin typeface="Microsoft Sans Serif"/>
                <a:cs typeface="Microsoft Sans Serif"/>
              </a:rPr>
              <a:t>to-</a:t>
            </a: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Speech</a:t>
            </a:r>
            <a:r>
              <a:rPr sz="2450" spc="3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(GTTS)</a:t>
            </a:r>
            <a:r>
              <a:rPr sz="2450" spc="33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enhances</a:t>
            </a:r>
            <a:r>
              <a:rPr sz="2450" spc="3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inclusivity</a:t>
            </a:r>
            <a:r>
              <a:rPr sz="2450" spc="29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by</a:t>
            </a:r>
            <a:r>
              <a:rPr sz="2450" spc="25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converting</a:t>
            </a:r>
            <a:r>
              <a:rPr sz="2450" spc="3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nutritional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data</a:t>
            </a:r>
            <a:r>
              <a:rPr sz="2450" spc="50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450" spc="48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recipes</a:t>
            </a:r>
            <a:r>
              <a:rPr sz="2450" spc="50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into</a:t>
            </a:r>
            <a:r>
              <a:rPr sz="2450" spc="5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speech.</a:t>
            </a:r>
            <a:r>
              <a:rPr sz="2450" spc="5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This</a:t>
            </a:r>
            <a:r>
              <a:rPr sz="2450" spc="509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feature</a:t>
            </a:r>
            <a:r>
              <a:rPr sz="2450" spc="52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supports</a:t>
            </a:r>
            <a:r>
              <a:rPr sz="2450" spc="54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visually</a:t>
            </a:r>
            <a:r>
              <a:rPr sz="2450" spc="5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impaired</a:t>
            </a:r>
            <a:r>
              <a:rPr sz="2450" spc="5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-10" dirty="0">
                <a:solidFill>
                  <a:srgbClr val="176942"/>
                </a:solidFill>
                <a:latin typeface="Microsoft Sans Serif"/>
                <a:cs typeface="Microsoft Sans Serif"/>
              </a:rPr>
              <a:t>users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450" spc="5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those</a:t>
            </a:r>
            <a:r>
              <a:rPr sz="2450" spc="5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who</a:t>
            </a:r>
            <a:r>
              <a:rPr sz="2450" spc="60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prefer</a:t>
            </a:r>
            <a:r>
              <a:rPr sz="2450" spc="61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auditory</a:t>
            </a:r>
            <a:r>
              <a:rPr sz="2450" spc="55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interaction,</a:t>
            </a:r>
            <a:r>
              <a:rPr sz="2450" spc="-20" dirty="0">
                <a:solidFill>
                  <a:srgbClr val="176942"/>
                </a:solidFill>
                <a:latin typeface="Microsoft Sans Serif"/>
                <a:cs typeface="Microsoft Sans Serif"/>
              </a:rPr>
              <a:t>  </a:t>
            </a:r>
            <a:r>
              <a:rPr sz="2450" spc="45" dirty="0">
                <a:solidFill>
                  <a:srgbClr val="176942"/>
                </a:solidFill>
                <a:latin typeface="Microsoft Sans Serif"/>
                <a:cs typeface="Microsoft Sans Serif"/>
              </a:rPr>
              <a:t>ensuring</a:t>
            </a:r>
            <a:r>
              <a:rPr sz="2450" spc="60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Nutreto.ai</a:t>
            </a:r>
            <a:r>
              <a:rPr sz="2450" spc="5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can</a:t>
            </a:r>
            <a:r>
              <a:rPr sz="2450" spc="575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be</a:t>
            </a:r>
            <a:r>
              <a:rPr sz="2450" spc="5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-20" dirty="0">
                <a:solidFill>
                  <a:srgbClr val="176942"/>
                </a:solidFill>
                <a:latin typeface="Microsoft Sans Serif"/>
                <a:cs typeface="Microsoft Sans Serif"/>
              </a:rPr>
              <a:t>used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by</a:t>
            </a:r>
            <a:r>
              <a:rPr sz="2450" spc="16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dirty="0">
                <a:solidFill>
                  <a:srgbClr val="176942"/>
                </a:solidFill>
                <a:latin typeface="Microsoft Sans Serif"/>
                <a:cs typeface="Microsoft Sans Serif"/>
              </a:rPr>
              <a:t>a</a:t>
            </a:r>
            <a:r>
              <a:rPr sz="2450" spc="204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diverse</a:t>
            </a:r>
            <a:r>
              <a:rPr sz="2450" spc="17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0" dirty="0">
                <a:solidFill>
                  <a:srgbClr val="176942"/>
                </a:solidFill>
                <a:latin typeface="Microsoft Sans Serif"/>
                <a:cs typeface="Microsoft Sans Serif"/>
              </a:rPr>
              <a:t>and</a:t>
            </a:r>
            <a:r>
              <a:rPr sz="2450" spc="18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60" dirty="0">
                <a:solidFill>
                  <a:srgbClr val="176942"/>
                </a:solidFill>
                <a:latin typeface="Microsoft Sans Serif"/>
                <a:cs typeface="Microsoft Sans Serif"/>
              </a:rPr>
              <a:t>broader</a:t>
            </a:r>
            <a:r>
              <a:rPr sz="2450" spc="150" dirty="0">
                <a:solidFill>
                  <a:srgbClr val="176942"/>
                </a:solidFill>
                <a:latin typeface="Microsoft Sans Serif"/>
                <a:cs typeface="Microsoft Sans Serif"/>
              </a:rPr>
              <a:t> </a:t>
            </a:r>
            <a:r>
              <a:rPr sz="2450" spc="55" dirty="0">
                <a:solidFill>
                  <a:srgbClr val="176942"/>
                </a:solidFill>
                <a:latin typeface="Microsoft Sans Serif"/>
                <a:cs typeface="Microsoft Sans Serif"/>
              </a:rPr>
              <a:t>audience.</a:t>
            </a:r>
            <a:endParaRPr sz="245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9559" y="1457706"/>
            <a:ext cx="17705070" cy="40487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4400" b="1" dirty="0">
                <a:solidFill>
                  <a:srgbClr val="FFFFFF"/>
                </a:solidFill>
                <a:latin typeface="Arial"/>
                <a:cs typeface="Arial"/>
              </a:rPr>
              <a:t>Revenue</a:t>
            </a:r>
            <a:r>
              <a:rPr sz="4400" b="1" spc="-1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400" b="1" dirty="0">
                <a:solidFill>
                  <a:srgbClr val="FFFFFF"/>
                </a:solidFill>
                <a:latin typeface="Arial"/>
                <a:cs typeface="Arial"/>
              </a:rPr>
              <a:t>Projections</a:t>
            </a:r>
            <a:r>
              <a:rPr sz="4400" b="1" spc="-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400" b="1" dirty="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sz="4400" b="1" spc="-1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400" b="1" spc="-10" dirty="0">
                <a:solidFill>
                  <a:srgbClr val="FFFFFF"/>
                </a:solidFill>
                <a:latin typeface="Arial"/>
                <a:cs typeface="Arial"/>
              </a:rPr>
              <a:t>Strategy</a:t>
            </a:r>
            <a:endParaRPr sz="4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44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Your</a:t>
            </a:r>
            <a:r>
              <a:rPr sz="44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monetization</a:t>
            </a:r>
            <a:r>
              <a:rPr sz="4400" spc="-1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strategy</a:t>
            </a:r>
            <a:r>
              <a:rPr sz="4400" spc="-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should</a:t>
            </a:r>
            <a:r>
              <a:rPr sz="4400" spc="-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follow</a:t>
            </a:r>
            <a:r>
              <a:rPr sz="4400" spc="-1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4400" spc="-114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phased</a:t>
            </a:r>
            <a:r>
              <a:rPr sz="4400" spc="-10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approach:</a:t>
            </a:r>
            <a:endParaRPr sz="4400">
              <a:latin typeface="Microsoft Sans Serif"/>
              <a:cs typeface="Microsoft Sans Serif"/>
            </a:endParaRPr>
          </a:p>
          <a:p>
            <a:pPr marL="12700" marR="5080">
              <a:lnSpc>
                <a:spcPct val="100000"/>
              </a:lnSpc>
            </a:pP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Phase</a:t>
            </a:r>
            <a:r>
              <a:rPr sz="44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1</a:t>
            </a:r>
            <a:r>
              <a:rPr sz="44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(Year</a:t>
            </a:r>
            <a:r>
              <a:rPr sz="44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1):</a:t>
            </a:r>
            <a:r>
              <a:rPr sz="4400" spc="-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Freemium</a:t>
            </a:r>
            <a:r>
              <a:rPr sz="44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launch</a:t>
            </a:r>
            <a:r>
              <a:rPr sz="44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targeting</a:t>
            </a:r>
            <a:r>
              <a:rPr sz="44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₹60</a:t>
            </a:r>
            <a:r>
              <a:rPr sz="44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lakhs</a:t>
            </a:r>
            <a:r>
              <a:rPr sz="44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annual</a:t>
            </a:r>
            <a:r>
              <a:rPr sz="4400" spc="-7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revenue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Phase</a:t>
            </a:r>
            <a:r>
              <a:rPr sz="44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2</a:t>
            </a:r>
            <a:r>
              <a:rPr sz="44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(Year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2):</a:t>
            </a:r>
            <a:r>
              <a:rPr sz="44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Premium</a:t>
            </a:r>
            <a:r>
              <a:rPr sz="4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tiers</a:t>
            </a:r>
            <a:r>
              <a:rPr sz="44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expansion</a:t>
            </a:r>
            <a:r>
              <a:rPr sz="44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44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₹5</a:t>
            </a:r>
            <a:r>
              <a:rPr sz="44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crores</a:t>
            </a:r>
            <a:r>
              <a:rPr sz="44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annually</a:t>
            </a:r>
            <a:r>
              <a:rPr sz="4400" spc="11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Phase</a:t>
            </a:r>
            <a:r>
              <a:rPr sz="44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3</a:t>
            </a:r>
            <a:r>
              <a:rPr sz="4400" spc="-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(Year</a:t>
            </a:r>
            <a:r>
              <a:rPr sz="44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3):</a:t>
            </a:r>
            <a:r>
              <a:rPr sz="44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B2B</a:t>
            </a:r>
            <a:r>
              <a:rPr sz="44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partnerships</a:t>
            </a:r>
            <a:r>
              <a:rPr sz="44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driving</a:t>
            </a:r>
            <a:r>
              <a:rPr sz="44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₹20</a:t>
            </a:r>
            <a:r>
              <a:rPr sz="44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crores</a:t>
            </a:r>
            <a:r>
              <a:rPr sz="44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revenue</a:t>
            </a:r>
            <a:endParaRPr sz="44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</a:pP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Phase</a:t>
            </a:r>
            <a:r>
              <a:rPr sz="44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4-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5:</a:t>
            </a:r>
            <a:r>
              <a:rPr sz="44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International</a:t>
            </a:r>
            <a:r>
              <a:rPr sz="4400" spc="-7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scaling</a:t>
            </a:r>
            <a:r>
              <a:rPr sz="44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to</a:t>
            </a:r>
            <a:r>
              <a:rPr sz="44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₹125+</a:t>
            </a:r>
            <a:r>
              <a:rPr sz="44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crores</a:t>
            </a:r>
            <a:r>
              <a:rPr sz="44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dirty="0">
                <a:solidFill>
                  <a:srgbClr val="FFFFFF"/>
                </a:solidFill>
                <a:latin typeface="Microsoft Sans Serif"/>
                <a:cs typeface="Microsoft Sans Serif"/>
              </a:rPr>
              <a:t>by</a:t>
            </a:r>
            <a:r>
              <a:rPr sz="44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4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2029</a:t>
            </a:r>
            <a:endParaRPr sz="44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9663" y="365759"/>
            <a:ext cx="17742408" cy="953414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1202</Words>
  <Application>Microsoft Office PowerPoint</Application>
  <PresentationFormat>Custom</PresentationFormat>
  <Paragraphs>72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Microsoft Sans Serif</vt:lpstr>
      <vt:lpstr>Office Theme</vt:lpstr>
      <vt:lpstr>NUTRETO.AI</vt:lpstr>
      <vt:lpstr>PROBLEM STATEMENT</vt:lpstr>
      <vt:lpstr>PROPOSED SOLUTION</vt:lpstr>
      <vt:lpstr>TECH STACK</vt:lpstr>
      <vt:lpstr>TESTING TECH</vt:lpstr>
      <vt:lpstr>KEY FEATURES</vt:lpstr>
      <vt:lpstr>UNIQUE SELLING PROPOSITION</vt:lpstr>
      <vt:lpstr>PowerPoint Presentation</vt:lpstr>
      <vt:lpstr>PowerPoint Presentation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vijay jha</cp:lastModifiedBy>
  <cp:revision>1</cp:revision>
  <dcterms:created xsi:type="dcterms:W3CDTF">2025-09-20T04:47:49Z</dcterms:created>
  <dcterms:modified xsi:type="dcterms:W3CDTF">2025-09-20T04:53:19Z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2025-08-20T00:00:00Z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2025-09-20T00:00:00Z</vt:filetime>
  </property>
  <property fmtid="{D5CDD505-2E9C-101B-9397-08002B2CF9AE}" pid="5" name="Producer">
    <vt:lpwstr>www.ilovepdf.com</vt:lpwstr>
  </property>
</Properties>
</file>